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charts/chart2.xml" ContentType="application/vnd.openxmlformats-officedocument.drawingml.chart+xml"/>
  <Override PartName="/ppt/notesSlides/notesSlide6.xml" ContentType="application/vnd.openxmlformats-officedocument.presentationml.notesSlide+xml"/>
  <Override PartName="/ppt/charts/chart3.xml" ContentType="application/vnd.openxmlformats-officedocument.drawingml.chart+xml"/>
  <Override PartName="/ppt/drawings/drawing1.xml" ContentType="application/vnd.openxmlformats-officedocument.drawingml.chartshapes+xml"/>
  <Override PartName="/ppt/notesSlides/notesSlide7.xml" ContentType="application/vnd.openxmlformats-officedocument.presentationml.notesSlide+xml"/>
  <Override PartName="/ppt/charts/chart4.xml" ContentType="application/vnd.openxmlformats-officedocument.drawingml.chart+xml"/>
  <Override PartName="/ppt/charts/style2.xml" ContentType="application/vnd.ms-office.chartstyle+xml"/>
  <Override PartName="/ppt/charts/colors2.xml" ContentType="application/vnd.ms-office.chartcolorstyle+xml"/>
  <Override PartName="/ppt/charts/chart5.xml" ContentType="application/vnd.openxmlformats-officedocument.drawingml.chart+xml"/>
  <Override PartName="/ppt/charts/style3.xml" ContentType="application/vnd.ms-office.chartstyle+xml"/>
  <Override PartName="/ppt/charts/colors3.xml" ContentType="application/vnd.ms-office.chartcolorstyle+xml"/>
  <Override PartName="/ppt/charts/chart6.xml" ContentType="application/vnd.openxmlformats-officedocument.drawingml.chart+xml"/>
  <Override PartName="/ppt/charts/chart7.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68" r:id="rId1"/>
  </p:sldMasterIdLst>
  <p:notesMasterIdLst>
    <p:notesMasterId r:id="rId14"/>
  </p:notesMasterIdLst>
  <p:handoutMasterIdLst>
    <p:handoutMasterId r:id="rId15"/>
  </p:handoutMasterIdLst>
  <p:sldIdLst>
    <p:sldId id="257" r:id="rId2"/>
    <p:sldId id="259" r:id="rId3"/>
    <p:sldId id="260" r:id="rId4"/>
    <p:sldId id="261" r:id="rId5"/>
    <p:sldId id="305" r:id="rId6"/>
    <p:sldId id="302" r:id="rId7"/>
    <p:sldId id="299" r:id="rId8"/>
    <p:sldId id="301" r:id="rId9"/>
    <p:sldId id="270" r:id="rId10"/>
    <p:sldId id="285" r:id="rId11"/>
    <p:sldId id="303" r:id="rId12"/>
    <p:sldId id="265" r:id="rId13"/>
  </p:sldIdLst>
  <p:sldSz cx="9144000" cy="6858000" type="screen4x3"/>
  <p:notesSz cx="7010400" cy="92964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0A1B5D5-9B99-4C35-A422-299274C87663}" styleName="Style moyen 1 - Accentuation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Style moyen 1 - Accentuation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9" autoAdjust="0"/>
    <p:restoredTop sz="86429" autoAdjust="0"/>
  </p:normalViewPr>
  <p:slideViewPr>
    <p:cSldViewPr>
      <p:cViewPr varScale="1">
        <p:scale>
          <a:sx n="59" d="100"/>
          <a:sy n="59" d="100"/>
        </p:scale>
        <p:origin x="1358" y="58"/>
      </p:cViewPr>
      <p:guideLst>
        <p:guide orient="horz" pos="2160"/>
        <p:guide pos="2880"/>
      </p:guideLst>
    </p:cSldViewPr>
  </p:slideViewPr>
  <p:outlineViewPr>
    <p:cViewPr>
      <p:scale>
        <a:sx n="33" d="100"/>
        <a:sy n="33" d="100"/>
      </p:scale>
      <p:origin x="0" y="318"/>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916" y="-108"/>
      </p:cViewPr>
      <p:guideLst>
        <p:guide orient="horz" pos="2928"/>
        <p:guide pos="220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2.xml"/><Relationship Id="rId1" Type="http://schemas.microsoft.com/office/2011/relationships/chartStyle" Target="style2.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3.xml"/><Relationship Id="rId1" Type="http://schemas.microsoft.com/office/2011/relationships/chartStyle" Target="style3.xml"/></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endParaRPr lang="fr-CA"/>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endParaRPr lang="fr-FR"/>
        </a:p>
      </c:txPr>
    </c:title>
    <c:autoTitleDeleted val="0"/>
    <c:plotArea>
      <c:layout>
        <c:manualLayout>
          <c:layoutTarget val="inner"/>
          <c:xMode val="edge"/>
          <c:yMode val="edge"/>
          <c:x val="0.26283322408169391"/>
          <c:y val="0.14797427633449992"/>
          <c:w val="0.8187919463087292"/>
          <c:h val="0.4801670146137787"/>
        </c:manualLayout>
      </c:layout>
      <c:barChart>
        <c:barDir val="col"/>
        <c:grouping val="clustered"/>
        <c:varyColors val="0"/>
        <c:ser>
          <c:idx val="0"/>
          <c:order val="0"/>
          <c:tx>
            <c:strRef>
              <c:f>Feuil1!$B$1</c:f>
              <c:strCache>
                <c:ptCount val="1"/>
                <c:pt idx="0">
                  <c:v>Automne</c:v>
                </c:pt>
              </c:strCache>
            </c:strRef>
          </c:tx>
          <c:spPr>
            <a:gradFill rotWithShape="1">
              <a:gsLst>
                <a:gs pos="0">
                  <a:schemeClr val="accent1">
                    <a:shade val="53000"/>
                    <a:shade val="51000"/>
                    <a:satMod val="130000"/>
                  </a:schemeClr>
                </a:gs>
                <a:gs pos="80000">
                  <a:schemeClr val="accent1">
                    <a:shade val="53000"/>
                    <a:shade val="93000"/>
                    <a:satMod val="130000"/>
                  </a:schemeClr>
                </a:gs>
                <a:gs pos="100000">
                  <a:schemeClr val="accent1">
                    <a:shade val="53000"/>
                    <a:shade val="94000"/>
                    <a:satMod val="135000"/>
                  </a:schemeClr>
                </a:gs>
              </a:gsLst>
              <a:lin ang="16200000" scaled="0"/>
            </a:gradFill>
            <a:ln>
              <a:noFill/>
            </a:ln>
            <a:effectLst>
              <a:outerShdw blurRad="40000" dist="23000" dir="5400000" rotWithShape="0">
                <a:srgbClr val="000000">
                  <a:alpha val="35000"/>
                </a:srgbClr>
              </a:outerShdw>
            </a:effectLst>
          </c:spPr>
          <c:invertIfNegative val="0"/>
          <c:cat>
            <c:strRef>
              <c:f>Feuil1!$A$2:$A$3</c:f>
              <c:strCache>
                <c:ptCount val="2"/>
                <c:pt idx="0">
                  <c:v>2021-2022</c:v>
                </c:pt>
                <c:pt idx="1">
                  <c:v>2022-2023</c:v>
                </c:pt>
              </c:strCache>
            </c:strRef>
          </c:cat>
          <c:val>
            <c:numRef>
              <c:f>Feuil1!$B$2:$B$3</c:f>
              <c:numCache>
                <c:formatCode>General</c:formatCode>
                <c:ptCount val="2"/>
                <c:pt idx="0">
                  <c:v>189</c:v>
                </c:pt>
                <c:pt idx="1">
                  <c:v>92</c:v>
                </c:pt>
              </c:numCache>
            </c:numRef>
          </c:val>
          <c:extLst>
            <c:ext xmlns:c16="http://schemas.microsoft.com/office/drawing/2014/chart" uri="{C3380CC4-5D6E-409C-BE32-E72D297353CC}">
              <c16:uniqueId val="{00000000-89C5-49B8-BF69-DD138ACBDBAE}"/>
            </c:ext>
          </c:extLst>
        </c:ser>
        <c:ser>
          <c:idx val="1"/>
          <c:order val="1"/>
          <c:tx>
            <c:strRef>
              <c:f>Feuil1!$C$1</c:f>
              <c:strCache>
                <c:ptCount val="1"/>
                <c:pt idx="0">
                  <c:v>Hiver</c:v>
                </c:pt>
              </c:strCache>
            </c:strRef>
          </c:tx>
          <c:spPr>
            <a:gradFill rotWithShape="1">
              <a:gsLst>
                <a:gs pos="0">
                  <a:schemeClr val="accent1">
                    <a:shade val="76000"/>
                    <a:shade val="51000"/>
                    <a:satMod val="130000"/>
                  </a:schemeClr>
                </a:gs>
                <a:gs pos="80000">
                  <a:schemeClr val="accent1">
                    <a:shade val="76000"/>
                    <a:shade val="93000"/>
                    <a:satMod val="130000"/>
                  </a:schemeClr>
                </a:gs>
                <a:gs pos="100000">
                  <a:schemeClr val="accent1">
                    <a:shade val="76000"/>
                    <a:shade val="94000"/>
                    <a:satMod val="135000"/>
                  </a:schemeClr>
                </a:gs>
              </a:gsLst>
              <a:lin ang="16200000" scaled="0"/>
            </a:gradFill>
            <a:ln>
              <a:noFill/>
            </a:ln>
            <a:effectLst>
              <a:outerShdw blurRad="40000" dist="23000" dir="5400000" rotWithShape="0">
                <a:srgbClr val="000000">
                  <a:alpha val="35000"/>
                </a:srgbClr>
              </a:outerShdw>
            </a:effectLst>
          </c:spPr>
          <c:invertIfNegative val="0"/>
          <c:cat>
            <c:strRef>
              <c:f>Feuil1!$A$2:$A$3</c:f>
              <c:strCache>
                <c:ptCount val="2"/>
                <c:pt idx="0">
                  <c:v>2021-2022</c:v>
                </c:pt>
                <c:pt idx="1">
                  <c:v>2022-2023</c:v>
                </c:pt>
              </c:strCache>
            </c:strRef>
          </c:cat>
          <c:val>
            <c:numRef>
              <c:f>Feuil1!$C$2:$C$3</c:f>
              <c:numCache>
                <c:formatCode>General</c:formatCode>
                <c:ptCount val="2"/>
                <c:pt idx="0">
                  <c:v>191</c:v>
                </c:pt>
                <c:pt idx="1">
                  <c:v>94</c:v>
                </c:pt>
              </c:numCache>
            </c:numRef>
          </c:val>
          <c:extLst>
            <c:ext xmlns:c16="http://schemas.microsoft.com/office/drawing/2014/chart" uri="{C3380CC4-5D6E-409C-BE32-E72D297353CC}">
              <c16:uniqueId val="{00000001-89C5-49B8-BF69-DD138ACBDBAE}"/>
            </c:ext>
          </c:extLst>
        </c:ser>
        <c:ser>
          <c:idx val="2"/>
          <c:order val="2"/>
          <c:tx>
            <c:strRef>
              <c:f>Feuil1!$D$1</c:f>
              <c:strCache>
                <c:ptCount val="1"/>
                <c:pt idx="0">
                  <c:v>Printemps-été</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c:spPr>
          <c:invertIfNegative val="0"/>
          <c:cat>
            <c:strRef>
              <c:f>Feuil1!$A$2:$A$3</c:f>
              <c:strCache>
                <c:ptCount val="2"/>
                <c:pt idx="0">
                  <c:v>2021-2022</c:v>
                </c:pt>
                <c:pt idx="1">
                  <c:v>2022-2023</c:v>
                </c:pt>
              </c:strCache>
            </c:strRef>
          </c:cat>
          <c:val>
            <c:numRef>
              <c:f>Feuil1!$D$2:$D$3</c:f>
              <c:numCache>
                <c:formatCode>General</c:formatCode>
                <c:ptCount val="2"/>
                <c:pt idx="0">
                  <c:v>135</c:v>
                </c:pt>
                <c:pt idx="1">
                  <c:v>67</c:v>
                </c:pt>
              </c:numCache>
            </c:numRef>
          </c:val>
          <c:extLst>
            <c:ext xmlns:c16="http://schemas.microsoft.com/office/drawing/2014/chart" uri="{C3380CC4-5D6E-409C-BE32-E72D297353CC}">
              <c16:uniqueId val="{00000002-89C5-49B8-BF69-DD138ACBDBAE}"/>
            </c:ext>
          </c:extLst>
        </c:ser>
        <c:ser>
          <c:idx val="3"/>
          <c:order val="3"/>
          <c:tx>
            <c:strRef>
              <c:f>Feuil1!$E$1</c:f>
              <c:strCache>
                <c:ptCount val="1"/>
                <c:pt idx="0">
                  <c:v>Annuel</c:v>
                </c:pt>
              </c:strCache>
            </c:strRef>
          </c:tx>
          <c:spPr>
            <a:gradFill rotWithShape="1">
              <a:gsLst>
                <a:gs pos="0">
                  <a:schemeClr val="accent1">
                    <a:tint val="77000"/>
                    <a:shade val="51000"/>
                    <a:satMod val="130000"/>
                  </a:schemeClr>
                </a:gs>
                <a:gs pos="80000">
                  <a:schemeClr val="accent1">
                    <a:tint val="77000"/>
                    <a:shade val="93000"/>
                    <a:satMod val="130000"/>
                  </a:schemeClr>
                </a:gs>
                <a:gs pos="100000">
                  <a:schemeClr val="accent1">
                    <a:tint val="77000"/>
                    <a:shade val="94000"/>
                    <a:satMod val="135000"/>
                  </a:schemeClr>
                </a:gs>
              </a:gsLst>
              <a:lin ang="16200000" scaled="0"/>
            </a:gradFill>
            <a:ln>
              <a:noFill/>
            </a:ln>
            <a:effectLst>
              <a:outerShdw blurRad="40000" dist="23000" dir="5400000" rotWithShape="0">
                <a:srgbClr val="000000">
                  <a:alpha val="35000"/>
                </a:srgbClr>
              </a:outerShdw>
            </a:effectLst>
          </c:spPr>
          <c:invertIfNegative val="0"/>
          <c:cat>
            <c:strRef>
              <c:f>Feuil1!$A$2:$A$3</c:f>
              <c:strCache>
                <c:ptCount val="2"/>
                <c:pt idx="0">
                  <c:v>2021-2022</c:v>
                </c:pt>
                <c:pt idx="1">
                  <c:v>2022-2023</c:v>
                </c:pt>
              </c:strCache>
            </c:strRef>
          </c:cat>
          <c:val>
            <c:numRef>
              <c:f>Feuil1!$E$2:$E$3</c:f>
              <c:numCache>
                <c:formatCode>General</c:formatCode>
                <c:ptCount val="2"/>
                <c:pt idx="0">
                  <c:v>0</c:v>
                </c:pt>
                <c:pt idx="1">
                  <c:v>184</c:v>
                </c:pt>
              </c:numCache>
            </c:numRef>
          </c:val>
          <c:extLst>
            <c:ext xmlns:c16="http://schemas.microsoft.com/office/drawing/2014/chart" uri="{C3380CC4-5D6E-409C-BE32-E72D297353CC}">
              <c16:uniqueId val="{00000003-89C5-49B8-BF69-DD138ACBDBAE}"/>
            </c:ext>
          </c:extLst>
        </c:ser>
        <c:ser>
          <c:idx val="4"/>
          <c:order val="4"/>
          <c:tx>
            <c:strRef>
              <c:f>Feuil1!$F$1</c:f>
              <c:strCache>
                <c:ptCount val="1"/>
                <c:pt idx="0">
                  <c:v>Total</c:v>
                </c:pt>
              </c:strCache>
            </c:strRef>
          </c:tx>
          <c:spPr>
            <a:gradFill rotWithShape="1">
              <a:gsLst>
                <a:gs pos="0">
                  <a:schemeClr val="accent1">
                    <a:tint val="54000"/>
                    <a:shade val="51000"/>
                    <a:satMod val="130000"/>
                  </a:schemeClr>
                </a:gs>
                <a:gs pos="80000">
                  <a:schemeClr val="accent1">
                    <a:tint val="54000"/>
                    <a:shade val="93000"/>
                    <a:satMod val="130000"/>
                  </a:schemeClr>
                </a:gs>
                <a:gs pos="100000">
                  <a:schemeClr val="accent1">
                    <a:tint val="54000"/>
                    <a:shade val="94000"/>
                    <a:satMod val="135000"/>
                  </a:schemeClr>
                </a:gs>
              </a:gsLst>
              <a:lin ang="16200000" scaled="0"/>
            </a:gradFill>
            <a:ln>
              <a:noFill/>
            </a:ln>
            <a:effectLst>
              <a:outerShdw blurRad="40000" dist="23000" dir="5400000" rotWithShape="0">
                <a:srgbClr val="000000">
                  <a:alpha val="35000"/>
                </a:srgbClr>
              </a:outerShdw>
            </a:effectLst>
          </c:spPr>
          <c:invertIfNegative val="0"/>
          <c:cat>
            <c:strRef>
              <c:f>Feuil1!$A$2:$A$3</c:f>
              <c:strCache>
                <c:ptCount val="2"/>
                <c:pt idx="0">
                  <c:v>2021-2022</c:v>
                </c:pt>
                <c:pt idx="1">
                  <c:v>2022-2023</c:v>
                </c:pt>
              </c:strCache>
            </c:strRef>
          </c:cat>
          <c:val>
            <c:numRef>
              <c:f>Feuil1!$F$2:$F$3</c:f>
              <c:numCache>
                <c:formatCode>General</c:formatCode>
                <c:ptCount val="2"/>
                <c:pt idx="0">
                  <c:v>515</c:v>
                </c:pt>
                <c:pt idx="1">
                  <c:v>437</c:v>
                </c:pt>
              </c:numCache>
            </c:numRef>
          </c:val>
          <c:extLst>
            <c:ext xmlns:c16="http://schemas.microsoft.com/office/drawing/2014/chart" uri="{C3380CC4-5D6E-409C-BE32-E72D297353CC}">
              <c16:uniqueId val="{00000004-89C5-49B8-BF69-DD138ACBDBAE}"/>
            </c:ext>
          </c:extLst>
        </c:ser>
        <c:dLbls>
          <c:showLegendKey val="0"/>
          <c:showVal val="0"/>
          <c:showCatName val="0"/>
          <c:showSerName val="0"/>
          <c:showPercent val="0"/>
          <c:showBubbleSize val="0"/>
        </c:dLbls>
        <c:gapWidth val="100"/>
        <c:overlap val="-24"/>
        <c:axId val="99362304"/>
        <c:axId val="57704832"/>
      </c:barChart>
      <c:catAx>
        <c:axId val="99362304"/>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fr-FR"/>
          </a:p>
        </c:txPr>
        <c:crossAx val="57704832"/>
        <c:crosses val="autoZero"/>
        <c:auto val="1"/>
        <c:lblAlgn val="ctr"/>
        <c:lblOffset val="100"/>
        <c:noMultiLvlLbl val="0"/>
      </c:catAx>
      <c:valAx>
        <c:axId val="57704832"/>
        <c:scaling>
          <c:orientation val="minMax"/>
        </c:scaling>
        <c:delete val="0"/>
        <c:axPos val="l"/>
        <c:majorGridlines>
          <c:spPr>
            <a:ln w="9525" cap="flat" cmpd="sng" algn="ctr">
              <a:solidFill>
                <a:schemeClr val="tx2">
                  <a:lumMod val="15000"/>
                  <a:lumOff val="85000"/>
                </a:schemeClr>
              </a:solidFill>
              <a:round/>
            </a:ln>
            <a:effectLst/>
          </c:spPr>
        </c:majorGridlines>
        <c:title>
          <c:tx>
            <c:rich>
              <a:bodyPr rot="-5400000" spcFirstLastPara="1" vertOverflow="ellipsis" vert="horz" wrap="square" anchor="ctr" anchorCtr="1"/>
              <a:lstStyle/>
              <a:p>
                <a:pPr>
                  <a:defRPr sz="1197" b="1" i="0" u="none" strike="noStrike" kern="1200" baseline="0">
                    <a:solidFill>
                      <a:schemeClr val="tx2"/>
                    </a:solidFill>
                    <a:latin typeface="+mn-lt"/>
                    <a:ea typeface="+mn-ea"/>
                    <a:cs typeface="+mn-cs"/>
                  </a:defRPr>
                </a:pPr>
                <a:r>
                  <a:rPr lang="fr-CA"/>
                  <a:t>Nombre de membres</a:t>
                </a:r>
              </a:p>
            </c:rich>
          </c:tx>
          <c:overlay val="0"/>
          <c:spPr>
            <a:noFill/>
            <a:ln>
              <a:noFill/>
            </a:ln>
            <a:effectLst/>
          </c:spPr>
          <c:txPr>
            <a:bodyPr rot="-5400000" spcFirstLastPara="1" vertOverflow="ellipsis" vert="horz" wrap="square" anchor="ctr" anchorCtr="1"/>
            <a:lstStyle/>
            <a:p>
              <a:pPr>
                <a:defRPr sz="1197" b="1" i="0" u="none" strike="noStrike" kern="1200" baseline="0">
                  <a:solidFill>
                    <a:schemeClr val="tx2"/>
                  </a:solidFill>
                  <a:latin typeface="+mn-lt"/>
                  <a:ea typeface="+mn-ea"/>
                  <a:cs typeface="+mn-cs"/>
                </a:defRPr>
              </a:pPr>
              <a:endParaRPr lang="fr-FR"/>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fr-FR"/>
          </a:p>
        </c:txPr>
        <c:crossAx val="99362304"/>
        <c:crosses val="autoZero"/>
        <c:crossBetween val="between"/>
      </c:valAx>
      <c:dTable>
        <c:showHorzBorder val="1"/>
        <c:showVertBorder val="1"/>
        <c:showOutline val="1"/>
        <c:showKeys val="1"/>
        <c:spPr>
          <a:noFill/>
          <a:ln w="9525">
            <a:solidFill>
              <a:schemeClr val="tx2">
                <a:lumMod val="15000"/>
                <a:lumOff val="85000"/>
              </a:schemeClr>
            </a:solidFill>
          </a:ln>
          <a:effectLst/>
        </c:spPr>
        <c:txPr>
          <a:bodyPr rot="0" spcFirstLastPara="1" vertOverflow="ellipsis" vert="horz" wrap="square" anchor="ctr" anchorCtr="1"/>
          <a:lstStyle/>
          <a:p>
            <a:pPr rtl="0">
              <a:defRPr sz="1197" b="0" i="0" u="none" strike="noStrike" kern="1200" baseline="0">
                <a:solidFill>
                  <a:schemeClr val="tx2"/>
                </a:solidFill>
                <a:latin typeface="+mn-lt"/>
                <a:ea typeface="+mn-ea"/>
                <a:cs typeface="+mn-cs"/>
              </a:defRPr>
            </a:pPr>
            <a:endParaRPr lang="fr-FR"/>
          </a:p>
        </c:txPr>
      </c:dTable>
      <c:spPr>
        <a:noFill/>
        <a:ln>
          <a:noFill/>
        </a:ln>
        <a:effectLst/>
      </c:spPr>
    </c:plotArea>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1579542140565758E-2"/>
          <c:y val="9.8309464748165196E-2"/>
          <c:w val="0.91842045785943427"/>
          <c:h val="0.72162543087515296"/>
        </c:manualLayout>
      </c:layout>
      <c:barChart>
        <c:barDir val="col"/>
        <c:grouping val="clustered"/>
        <c:varyColors val="0"/>
        <c:ser>
          <c:idx val="0"/>
          <c:order val="0"/>
          <c:tx>
            <c:strRef>
              <c:f>Feuil1!$B$1</c:f>
              <c:strCache>
                <c:ptCount val="1"/>
                <c:pt idx="0">
                  <c:v>Série 1</c:v>
                </c:pt>
              </c:strCache>
            </c:strRef>
          </c:tx>
          <c:spPr>
            <a:solidFill>
              <a:srgbClr val="C00000"/>
            </a:solidFill>
            <a:ln>
              <a:noFill/>
            </a:ln>
            <a:effectLst/>
          </c:spPr>
          <c:invertIfNegative val="0"/>
          <c:dPt>
            <c:idx val="0"/>
            <c:invertIfNegative val="0"/>
            <c:bubble3D val="0"/>
            <c:extLst>
              <c:ext xmlns:c16="http://schemas.microsoft.com/office/drawing/2014/chart" uri="{C3380CC4-5D6E-409C-BE32-E72D297353CC}">
                <c16:uniqueId val="{00000004-1764-4BD6-93CB-6CA08D23B7EA}"/>
              </c:ext>
            </c:extLst>
          </c:dPt>
          <c:dPt>
            <c:idx val="1"/>
            <c:invertIfNegative val="0"/>
            <c:bubble3D val="0"/>
            <c:spPr>
              <a:solidFill>
                <a:schemeClr val="accent1">
                  <a:lumMod val="60000"/>
                  <a:lumOff val="40000"/>
                </a:schemeClr>
              </a:solidFill>
              <a:ln>
                <a:noFill/>
              </a:ln>
              <a:effectLst/>
            </c:spPr>
            <c:extLst>
              <c:ext xmlns:c16="http://schemas.microsoft.com/office/drawing/2014/chart" uri="{C3380CC4-5D6E-409C-BE32-E72D297353CC}">
                <c16:uniqueId val="{00000005-1764-4BD6-93CB-6CA08D23B7EA}"/>
              </c:ext>
            </c:extLst>
          </c:dPt>
          <c:dLbls>
            <c:dLbl>
              <c:idx val="0"/>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4-1764-4BD6-93CB-6CA08D23B7EA}"/>
                </c:ext>
              </c:extLst>
            </c:dLbl>
            <c:dLbl>
              <c:idx val="1"/>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r>
                      <a:rPr lang="en-US" dirty="0"/>
                      <a:t>1953</a:t>
                    </a:r>
                  </a:p>
                </c:rich>
              </c:tx>
              <c:spPr>
                <a:noFill/>
                <a:ln>
                  <a:noFill/>
                </a:ln>
                <a:effectLst/>
              </c:spPr>
              <c:dLblPos val="outEnd"/>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showDataLabelsRange val="0"/>
                </c:ext>
                <c:ext xmlns:c16="http://schemas.microsoft.com/office/drawing/2014/chart" uri="{C3380CC4-5D6E-409C-BE32-E72D297353CC}">
                  <c16:uniqueId val="{00000005-1764-4BD6-93CB-6CA08D23B7EA}"/>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Feuil1!$A$2:$A$3</c:f>
              <c:strCache>
                <c:ptCount val="2"/>
                <c:pt idx="0">
                  <c:v>2021-2022</c:v>
                </c:pt>
                <c:pt idx="1">
                  <c:v>2022-2023</c:v>
                </c:pt>
              </c:strCache>
            </c:strRef>
          </c:cat>
          <c:val>
            <c:numRef>
              <c:f>Feuil1!$B$2:$B$3</c:f>
              <c:numCache>
                <c:formatCode>General</c:formatCode>
                <c:ptCount val="2"/>
                <c:pt idx="0">
                  <c:v>1651</c:v>
                </c:pt>
                <c:pt idx="1">
                  <c:v>1943</c:v>
                </c:pt>
              </c:numCache>
            </c:numRef>
          </c:val>
          <c:extLst>
            <c:ext xmlns:c16="http://schemas.microsoft.com/office/drawing/2014/chart" uri="{C3380CC4-5D6E-409C-BE32-E72D297353CC}">
              <c16:uniqueId val="{00000000-1764-4BD6-93CB-6CA08D23B7EA}"/>
            </c:ext>
          </c:extLst>
        </c:ser>
        <c:dLbls>
          <c:dLblPos val="outEnd"/>
          <c:showLegendKey val="0"/>
          <c:showVal val="1"/>
          <c:showCatName val="0"/>
          <c:showSerName val="0"/>
          <c:showPercent val="0"/>
          <c:showBubbleSize val="0"/>
        </c:dLbls>
        <c:gapWidth val="219"/>
        <c:overlap val="-22"/>
        <c:axId val="214097663"/>
        <c:axId val="215188927"/>
      </c:barChart>
      <c:catAx>
        <c:axId val="21409766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215188927"/>
        <c:crosses val="autoZero"/>
        <c:auto val="1"/>
        <c:lblAlgn val="ctr"/>
        <c:lblOffset val="100"/>
        <c:noMultiLvlLbl val="0"/>
      </c:catAx>
      <c:valAx>
        <c:axId val="21518892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21409766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1"/>
          <c:order val="0"/>
          <c:tx>
            <c:strRef>
              <c:f>Feuil1!$C$1</c:f>
              <c:strCache>
                <c:ptCount val="1"/>
                <c:pt idx="0">
                  <c:v>2021-2022</c:v>
                </c:pt>
              </c:strCache>
            </c:strRef>
          </c:tx>
          <c:spPr>
            <a:solidFill>
              <a:srgbClr val="FF0000"/>
            </a:solidFill>
          </c:spPr>
          <c:invertIfNegative val="0"/>
          <c:dLbls>
            <c:spPr>
              <a:noFill/>
              <a:ln>
                <a:noFill/>
              </a:ln>
              <a:effectLst/>
            </c:spPr>
            <c:txPr>
              <a:bodyPr/>
              <a:lstStyle/>
              <a:p>
                <a:pPr>
                  <a:defRPr sz="1600"/>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Feuil1!$A$2:$A$6</c:f>
              <c:strCache>
                <c:ptCount val="5"/>
                <c:pt idx="0">
                  <c:v>Activités de mise en forme</c:v>
                </c:pt>
                <c:pt idx="1">
                  <c:v>Activités spécialisées</c:v>
                </c:pt>
                <c:pt idx="2">
                  <c:v>Activités sportives libres</c:v>
                </c:pt>
                <c:pt idx="3">
                  <c:v>Plein air</c:v>
                </c:pt>
                <c:pt idx="4">
                  <c:v>Activités sociales</c:v>
                </c:pt>
              </c:strCache>
            </c:strRef>
          </c:cat>
          <c:val>
            <c:numRef>
              <c:f>Feuil1!$C$2:$C$6</c:f>
              <c:numCache>
                <c:formatCode>General</c:formatCode>
                <c:ptCount val="5"/>
                <c:pt idx="0">
                  <c:v>515</c:v>
                </c:pt>
                <c:pt idx="1">
                  <c:v>200</c:v>
                </c:pt>
                <c:pt idx="2">
                  <c:v>130</c:v>
                </c:pt>
                <c:pt idx="3">
                  <c:v>806</c:v>
                </c:pt>
                <c:pt idx="4">
                  <c:v>0</c:v>
                </c:pt>
              </c:numCache>
            </c:numRef>
          </c:val>
          <c:extLst>
            <c:ext xmlns:c16="http://schemas.microsoft.com/office/drawing/2014/chart" uri="{C3380CC4-5D6E-409C-BE32-E72D297353CC}">
              <c16:uniqueId val="{00000001-75B5-4522-AB66-41D4C95421AC}"/>
            </c:ext>
          </c:extLst>
        </c:ser>
        <c:ser>
          <c:idx val="2"/>
          <c:order val="1"/>
          <c:tx>
            <c:strRef>
              <c:f>Feuil1!$D$1</c:f>
              <c:strCache>
                <c:ptCount val="1"/>
                <c:pt idx="0">
                  <c:v>2022-2023</c:v>
                </c:pt>
              </c:strCache>
            </c:strRef>
          </c:tx>
          <c:spPr>
            <a:solidFill>
              <a:schemeClr val="accent1">
                <a:lumMod val="60000"/>
                <a:lumOff val="40000"/>
              </a:schemeClr>
            </a:solidFill>
          </c:spPr>
          <c:invertIfNegative val="0"/>
          <c:dLbls>
            <c:dLbl>
              <c:idx val="1"/>
              <c:tx>
                <c:rich>
                  <a:bodyPr/>
                  <a:lstStyle/>
                  <a:p>
                    <a:r>
                      <a:rPr lang="en-US"/>
                      <a:t>251</a:t>
                    </a:r>
                    <a:endParaRPr lang="en-US"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ED8D-4B22-A33C-578D4E435A27}"/>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Feuil1!$A$2:$A$6</c:f>
              <c:strCache>
                <c:ptCount val="5"/>
                <c:pt idx="0">
                  <c:v>Activités de mise en forme</c:v>
                </c:pt>
                <c:pt idx="1">
                  <c:v>Activités spécialisées</c:v>
                </c:pt>
                <c:pt idx="2">
                  <c:v>Activités sportives libres</c:v>
                </c:pt>
                <c:pt idx="3">
                  <c:v>Plein air</c:v>
                </c:pt>
                <c:pt idx="4">
                  <c:v>Activités sociales</c:v>
                </c:pt>
              </c:strCache>
            </c:strRef>
          </c:cat>
          <c:val>
            <c:numRef>
              <c:f>Feuil1!$D$2:$D$6</c:f>
              <c:numCache>
                <c:formatCode>General</c:formatCode>
                <c:ptCount val="5"/>
                <c:pt idx="0">
                  <c:v>437</c:v>
                </c:pt>
                <c:pt idx="1">
                  <c:v>241</c:v>
                </c:pt>
                <c:pt idx="2">
                  <c:v>67</c:v>
                </c:pt>
                <c:pt idx="3">
                  <c:v>1116</c:v>
                </c:pt>
                <c:pt idx="4">
                  <c:v>82</c:v>
                </c:pt>
              </c:numCache>
            </c:numRef>
          </c:val>
          <c:extLst>
            <c:ext xmlns:c16="http://schemas.microsoft.com/office/drawing/2014/chart" uri="{C3380CC4-5D6E-409C-BE32-E72D297353CC}">
              <c16:uniqueId val="{00000000-D1E4-4315-9EFE-51A69F751CFF}"/>
            </c:ext>
          </c:extLst>
        </c:ser>
        <c:dLbls>
          <c:showLegendKey val="0"/>
          <c:showVal val="1"/>
          <c:showCatName val="0"/>
          <c:showSerName val="0"/>
          <c:showPercent val="0"/>
          <c:showBubbleSize val="0"/>
        </c:dLbls>
        <c:gapWidth val="150"/>
        <c:axId val="119749632"/>
        <c:axId val="119755520"/>
      </c:barChart>
      <c:catAx>
        <c:axId val="119749632"/>
        <c:scaling>
          <c:orientation val="minMax"/>
        </c:scaling>
        <c:delete val="0"/>
        <c:axPos val="b"/>
        <c:numFmt formatCode="General" sourceLinked="0"/>
        <c:majorTickMark val="out"/>
        <c:minorTickMark val="none"/>
        <c:tickLblPos val="nextTo"/>
        <c:crossAx val="119755520"/>
        <c:crosses val="autoZero"/>
        <c:auto val="1"/>
        <c:lblAlgn val="ctr"/>
        <c:lblOffset val="100"/>
        <c:noMultiLvlLbl val="0"/>
      </c:catAx>
      <c:valAx>
        <c:axId val="119755520"/>
        <c:scaling>
          <c:orientation val="minMax"/>
        </c:scaling>
        <c:delete val="0"/>
        <c:axPos val="l"/>
        <c:majorGridlines/>
        <c:numFmt formatCode="General" sourceLinked="1"/>
        <c:majorTickMark val="out"/>
        <c:minorTickMark val="none"/>
        <c:tickLblPos val="nextTo"/>
        <c:crossAx val="119749632"/>
        <c:crosses val="autoZero"/>
        <c:crossBetween val="between"/>
      </c:valAx>
    </c:plotArea>
    <c:legend>
      <c:legendPos val="r"/>
      <c:overlay val="0"/>
    </c:legend>
    <c:plotVisOnly val="1"/>
    <c:dispBlanksAs val="gap"/>
    <c:showDLblsOverMax val="0"/>
  </c:chart>
  <c:txPr>
    <a:bodyPr/>
    <a:lstStyle/>
    <a:p>
      <a:pPr>
        <a:defRPr sz="1800"/>
      </a:pPr>
      <a:endParaRPr lang="fr-FR"/>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fr-CA" dirty="0"/>
              <a:t>2022-2023</a:t>
            </a:r>
          </a:p>
        </c:rich>
      </c:tx>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fr-FR"/>
        </a:p>
      </c:txPr>
    </c:title>
    <c:autoTitleDeleted val="0"/>
    <c:plotArea>
      <c:layout>
        <c:manualLayout>
          <c:layoutTarget val="inner"/>
          <c:xMode val="edge"/>
          <c:yMode val="edge"/>
          <c:x val="0.18806566658925034"/>
          <c:y val="0.14155041368155247"/>
          <c:w val="0.67414547396350177"/>
          <c:h val="0.74310361045278062"/>
        </c:manualLayout>
      </c:layout>
      <c:pieChart>
        <c:varyColors val="1"/>
        <c:ser>
          <c:idx val="0"/>
          <c:order val="0"/>
          <c:tx>
            <c:strRef>
              <c:f>Feuil1!$B$1</c:f>
              <c:strCache>
                <c:ptCount val="1"/>
                <c:pt idx="0">
                  <c:v>2020-2021</c:v>
                </c:pt>
              </c:strCache>
            </c:strRef>
          </c:tx>
          <c:dPt>
            <c:idx val="0"/>
            <c:bubble3D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0-627E-44BF-950D-02AC3CD1E02E}"/>
              </c:ext>
            </c:extLst>
          </c:dPt>
          <c:dPt>
            <c:idx val="1"/>
            <c:bubble3D val="0"/>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1-627E-44BF-950D-02AC3CD1E02E}"/>
              </c:ext>
            </c:extLst>
          </c:dPt>
          <c:dPt>
            <c:idx val="2"/>
            <c:bubble3D val="0"/>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2-627E-44BF-950D-02AC3CD1E02E}"/>
              </c:ext>
            </c:extLst>
          </c:dPt>
          <c:dPt>
            <c:idx val="3"/>
            <c:bubble3D val="0"/>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3-627E-44BF-950D-02AC3CD1E02E}"/>
              </c:ext>
            </c:extLst>
          </c:dPt>
          <c:dPt>
            <c:idx val="4"/>
            <c:bubble3D val="0"/>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4-627E-44BF-950D-02AC3CD1E02E}"/>
              </c:ext>
            </c:extLst>
          </c:dPt>
          <c:dLbls>
            <c:dLbl>
              <c:idx val="0"/>
              <c:tx>
                <c:rich>
                  <a:bodyPr/>
                  <a:lstStyle/>
                  <a:p>
                    <a:fld id="{44A72066-C278-4FC8-A58B-941675C98D4A}" type="CATEGORYNAME">
                      <a:rPr lang="en-US"/>
                      <a:pPr/>
                      <a:t>[NOM DE CATÉGORIE]</a:t>
                    </a:fld>
                    <a:r>
                      <a:rPr lang="en-US" baseline="0"/>
                      <a:t>
1,5%</a:t>
                    </a:r>
                  </a:p>
                </c:rich>
              </c:tx>
              <c:dLblPos val="ctr"/>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627E-44BF-950D-02AC3CD1E02E}"/>
                </c:ext>
              </c:extLst>
            </c:dLbl>
            <c:dLbl>
              <c:idx val="1"/>
              <c:tx>
                <c:rich>
                  <a:bodyPr/>
                  <a:lstStyle/>
                  <a:p>
                    <a:fld id="{A16A6C03-4941-4514-A3BB-F89DB94FC9B9}" type="CATEGORYNAME">
                      <a:rPr lang="en-US"/>
                      <a:pPr/>
                      <a:t>[NOM DE CATÉGORIE]</a:t>
                    </a:fld>
                    <a:r>
                      <a:rPr lang="en-US" baseline="0"/>
                      <a:t>
39%</a:t>
                    </a:r>
                  </a:p>
                </c:rich>
              </c:tx>
              <c:dLblPos val="ctr"/>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627E-44BF-950D-02AC3CD1E02E}"/>
                </c:ext>
              </c:extLst>
            </c:dLbl>
            <c:dLbl>
              <c:idx val="2"/>
              <c:tx>
                <c:rich>
                  <a:bodyPr/>
                  <a:lstStyle/>
                  <a:p>
                    <a:fld id="{BAFE646B-8D25-4238-B012-4B3960D61E2B}" type="CATEGORYNAME">
                      <a:rPr lang="en-US"/>
                      <a:pPr/>
                      <a:t>[NOM DE CATÉGORIE]</a:t>
                    </a:fld>
                    <a:r>
                      <a:rPr lang="en-US" baseline="0"/>
                      <a:t>
45%</a:t>
                    </a:r>
                  </a:p>
                </c:rich>
              </c:tx>
              <c:dLblPos val="ctr"/>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627E-44BF-950D-02AC3CD1E02E}"/>
                </c:ext>
              </c:extLst>
            </c:dLbl>
            <c:dLbl>
              <c:idx val="3"/>
              <c:tx>
                <c:rich>
                  <a:bodyPr/>
                  <a:lstStyle/>
                  <a:p>
                    <a:fld id="{35411DBB-348A-4BD9-8A12-41E8D4435ADF}" type="CATEGORYNAME">
                      <a:rPr lang="en-US"/>
                      <a:pPr/>
                      <a:t>[NOM DE CATÉGORIE]</a:t>
                    </a:fld>
                    <a:r>
                      <a:rPr lang="en-US" baseline="0" dirty="0"/>
                      <a:t>
14%</a:t>
                    </a:r>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627E-44BF-950D-02AC3CD1E02E}"/>
                </c:ext>
              </c:extLst>
            </c:dLbl>
            <c:dLbl>
              <c:idx val="4"/>
              <c:tx>
                <c:rich>
                  <a:bodyPr/>
                  <a:lstStyle/>
                  <a:p>
                    <a:fld id="{0798D27C-3E7D-481C-8AC9-047AA16A9DEC}" type="CATEGORYNAME">
                      <a:rPr lang="en-US"/>
                      <a:pPr/>
                      <a:t>[NOM DE CATÉGORIE]</a:t>
                    </a:fld>
                    <a:r>
                      <a:rPr lang="en-US" baseline="0" dirty="0"/>
                      <a:t>
,5%</a:t>
                    </a:r>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627E-44BF-950D-02AC3CD1E02E}"/>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fr-FR"/>
              </a:p>
            </c:txPr>
            <c:dLblPos val="ctr"/>
            <c:showLegendKey val="0"/>
            <c:showVal val="0"/>
            <c:showCatName val="1"/>
            <c:showSerName val="0"/>
            <c:showPercent val="1"/>
            <c:showBubbleSize val="0"/>
            <c:showLeaderLines val="1"/>
            <c:leaderLines>
              <c:spPr>
                <a:ln w="9525">
                  <a:solidFill>
                    <a:schemeClr val="lt1">
                      <a:lumMod val="95000"/>
                      <a:alpha val="54000"/>
                    </a:schemeClr>
                  </a:solidFill>
                </a:ln>
                <a:effectLst/>
              </c:spPr>
            </c:leaderLines>
            <c:extLst>
              <c:ext xmlns:c15="http://schemas.microsoft.com/office/drawing/2012/chart" uri="{CE6537A1-D6FC-4f65-9D91-7224C49458BB}"/>
            </c:extLst>
          </c:dLbls>
          <c:cat>
            <c:strRef>
              <c:f>Feuil1!$A$2:$A$6</c:f>
              <c:strCache>
                <c:ptCount val="5"/>
                <c:pt idx="0">
                  <c:v>50-59</c:v>
                </c:pt>
                <c:pt idx="1">
                  <c:v>60-69</c:v>
                </c:pt>
                <c:pt idx="2">
                  <c:v>70-79</c:v>
                </c:pt>
                <c:pt idx="3">
                  <c:v>80-89</c:v>
                </c:pt>
                <c:pt idx="4">
                  <c:v>90 +</c:v>
                </c:pt>
              </c:strCache>
            </c:strRef>
          </c:cat>
          <c:val>
            <c:numRef>
              <c:f>Feuil1!$B$2:$B$6</c:f>
              <c:numCache>
                <c:formatCode>General</c:formatCode>
                <c:ptCount val="5"/>
                <c:pt idx="0">
                  <c:v>15</c:v>
                </c:pt>
                <c:pt idx="1">
                  <c:v>127</c:v>
                </c:pt>
                <c:pt idx="2">
                  <c:v>123</c:v>
                </c:pt>
                <c:pt idx="3">
                  <c:v>13</c:v>
                </c:pt>
                <c:pt idx="4">
                  <c:v>3</c:v>
                </c:pt>
              </c:numCache>
            </c:numRef>
          </c:val>
          <c:extLst>
            <c:ext xmlns:c16="http://schemas.microsoft.com/office/drawing/2014/chart" uri="{C3380CC4-5D6E-409C-BE32-E72D297353CC}">
              <c16:uniqueId val="{00000007-627E-44BF-950D-02AC3CD1E02E}"/>
            </c:ext>
          </c:extLst>
        </c:ser>
        <c:ser>
          <c:idx val="1"/>
          <c:order val="1"/>
          <c:tx>
            <c:strRef>
              <c:f>Feuil1!$C$1</c:f>
              <c:strCache>
                <c:ptCount val="1"/>
                <c:pt idx="0">
                  <c:v>2022-2023</c:v>
                </c:pt>
              </c:strCache>
            </c:strRef>
          </c:tx>
          <c:dPt>
            <c:idx val="0"/>
            <c:bubble3D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B-3097-473E-B0E9-6F32DB6EF691}"/>
              </c:ext>
            </c:extLst>
          </c:dPt>
          <c:dPt>
            <c:idx val="1"/>
            <c:bubble3D val="0"/>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D-3097-473E-B0E9-6F32DB6EF691}"/>
              </c:ext>
            </c:extLst>
          </c:dPt>
          <c:dPt>
            <c:idx val="2"/>
            <c:bubble3D val="0"/>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F-3097-473E-B0E9-6F32DB6EF691}"/>
              </c:ext>
            </c:extLst>
          </c:dPt>
          <c:dPt>
            <c:idx val="3"/>
            <c:bubble3D val="0"/>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11-3097-473E-B0E9-6F32DB6EF691}"/>
              </c:ext>
            </c:extLst>
          </c:dPt>
          <c:dPt>
            <c:idx val="4"/>
            <c:bubble3D val="0"/>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13-3097-473E-B0E9-6F32DB6EF691}"/>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fr-FR"/>
              </a:p>
            </c:txPr>
            <c:dLblPos val="ctr"/>
            <c:showLegendKey val="0"/>
            <c:showVal val="0"/>
            <c:showCatName val="1"/>
            <c:showSerName val="0"/>
            <c:showPercent val="1"/>
            <c:showBubbleSize val="0"/>
            <c:showLeaderLines val="1"/>
            <c:leaderLines>
              <c:spPr>
                <a:ln w="9525">
                  <a:solidFill>
                    <a:schemeClr val="lt1">
                      <a:lumMod val="95000"/>
                      <a:alpha val="54000"/>
                    </a:schemeClr>
                  </a:solidFill>
                </a:ln>
                <a:effectLst/>
              </c:spPr>
            </c:leaderLines>
            <c:extLst>
              <c:ext xmlns:c15="http://schemas.microsoft.com/office/drawing/2012/chart" uri="{CE6537A1-D6FC-4f65-9D91-7224C49458BB}"/>
            </c:extLst>
          </c:dLbls>
          <c:cat>
            <c:strRef>
              <c:f>Feuil1!$A$2:$A$6</c:f>
              <c:strCache>
                <c:ptCount val="5"/>
                <c:pt idx="0">
                  <c:v>50-59</c:v>
                </c:pt>
                <c:pt idx="1">
                  <c:v>60-69</c:v>
                </c:pt>
                <c:pt idx="2">
                  <c:v>70-79</c:v>
                </c:pt>
                <c:pt idx="3">
                  <c:v>80-89</c:v>
                </c:pt>
                <c:pt idx="4">
                  <c:v>90 +</c:v>
                </c:pt>
              </c:strCache>
            </c:strRef>
          </c:cat>
          <c:val>
            <c:numRef>
              <c:f>Feuil1!$C$2:$C$6</c:f>
              <c:numCache>
                <c:formatCode>General</c:formatCode>
                <c:ptCount val="5"/>
                <c:pt idx="0">
                  <c:v>9</c:v>
                </c:pt>
                <c:pt idx="1">
                  <c:v>234</c:v>
                </c:pt>
                <c:pt idx="2">
                  <c:v>274</c:v>
                </c:pt>
                <c:pt idx="3">
                  <c:v>84</c:v>
                </c:pt>
                <c:pt idx="4">
                  <c:v>2</c:v>
                </c:pt>
              </c:numCache>
            </c:numRef>
          </c:val>
          <c:extLst>
            <c:ext xmlns:c16="http://schemas.microsoft.com/office/drawing/2014/chart" uri="{C3380CC4-5D6E-409C-BE32-E72D297353CC}">
              <c16:uniqueId val="{0000000A-ED3B-4040-BC9A-E1FE0537AF58}"/>
            </c:ext>
          </c:extLst>
        </c:ser>
        <c:dLbls>
          <c:dLblPos val="ctr"/>
          <c:showLegendKey val="0"/>
          <c:showVal val="0"/>
          <c:showCatName val="1"/>
          <c:showSerName val="0"/>
          <c:showPercent val="1"/>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fr-FR"/>
        </a:p>
      </c:txPr>
    </c:legend>
    <c:plotVisOnly val="1"/>
    <c:dispBlanksAs val="zero"/>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fr-FR"/>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fr-CA" dirty="0"/>
              <a:t>2021-2022</a:t>
            </a:r>
          </a:p>
        </c:rich>
      </c:tx>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fr-FR"/>
        </a:p>
      </c:txPr>
    </c:title>
    <c:autoTitleDeleted val="0"/>
    <c:plotArea>
      <c:layout/>
      <c:pieChart>
        <c:varyColors val="1"/>
        <c:ser>
          <c:idx val="0"/>
          <c:order val="0"/>
          <c:tx>
            <c:strRef>
              <c:f>Feuil1!$B$1</c:f>
              <c:strCache>
                <c:ptCount val="1"/>
                <c:pt idx="0">
                  <c:v>Ventes</c:v>
                </c:pt>
              </c:strCache>
            </c:strRef>
          </c:tx>
          <c:dPt>
            <c:idx val="0"/>
            <c:bubble3D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0-3D39-4337-AC7A-76E8215960C7}"/>
              </c:ext>
            </c:extLst>
          </c:dPt>
          <c:dPt>
            <c:idx val="1"/>
            <c:bubble3D val="0"/>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2-5A54-42D1-80E5-44DB8C6003F8}"/>
              </c:ext>
            </c:extLst>
          </c:dPt>
          <c:dPt>
            <c:idx val="2"/>
            <c:bubble3D val="0"/>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5-012F-4BCD-B6A7-6C26468BC0EF}"/>
              </c:ext>
            </c:extLst>
          </c:dPt>
          <c:dPt>
            <c:idx val="3"/>
            <c:bubble3D val="0"/>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1-5A54-42D1-80E5-44DB8C6003F8}"/>
              </c:ext>
            </c:extLst>
          </c:dPt>
          <c:dPt>
            <c:idx val="4"/>
            <c:bubble3D val="0"/>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9-012F-4BCD-B6A7-6C26468BC0EF}"/>
              </c:ext>
            </c:extLst>
          </c:dPt>
          <c:dLbls>
            <c:dLbl>
              <c:idx val="0"/>
              <c:layout>
                <c:manualLayout>
                  <c:x val="-3.0634126401414337E-2"/>
                  <c:y val="0.15954859890851131"/>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0-3D39-4337-AC7A-76E8215960C7}"/>
                </c:ext>
              </c:extLst>
            </c:dLbl>
            <c:dLbl>
              <c:idx val="3"/>
              <c:layout>
                <c:manualLayout>
                  <c:x val="0.12502098196818714"/>
                  <c:y val="0.18958777822872289"/>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5A54-42D1-80E5-44DB8C6003F8}"/>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fr-FR"/>
              </a:p>
            </c:txPr>
            <c:showLegendKey val="0"/>
            <c:showVal val="0"/>
            <c:showCatName val="1"/>
            <c:showSerName val="0"/>
            <c:showPercent val="1"/>
            <c:showBubbleSize val="0"/>
            <c:showLeaderLines val="1"/>
            <c:leaderLines>
              <c:spPr>
                <a:ln w="9525">
                  <a:solidFill>
                    <a:schemeClr val="lt1">
                      <a:lumMod val="95000"/>
                      <a:alpha val="54000"/>
                    </a:schemeClr>
                  </a:solidFill>
                </a:ln>
                <a:effectLst/>
              </c:spPr>
            </c:leaderLines>
            <c:extLst>
              <c:ext xmlns:c15="http://schemas.microsoft.com/office/drawing/2012/chart" uri="{CE6537A1-D6FC-4f65-9D91-7224C49458BB}"/>
            </c:extLst>
          </c:dLbls>
          <c:cat>
            <c:strRef>
              <c:f>Feuil1!$A$2:$A$6</c:f>
              <c:strCache>
                <c:ptCount val="5"/>
                <c:pt idx="0">
                  <c:v>50-59</c:v>
                </c:pt>
                <c:pt idx="1">
                  <c:v>60-69</c:v>
                </c:pt>
                <c:pt idx="2">
                  <c:v>70-79</c:v>
                </c:pt>
                <c:pt idx="3">
                  <c:v>80-89</c:v>
                </c:pt>
                <c:pt idx="4">
                  <c:v>90+</c:v>
                </c:pt>
              </c:strCache>
            </c:strRef>
          </c:cat>
          <c:val>
            <c:numRef>
              <c:f>Feuil1!$B$2:$B$6</c:f>
              <c:numCache>
                <c:formatCode>General</c:formatCode>
                <c:ptCount val="5"/>
                <c:pt idx="0">
                  <c:v>6</c:v>
                </c:pt>
                <c:pt idx="1">
                  <c:v>141</c:v>
                </c:pt>
                <c:pt idx="2">
                  <c:v>225</c:v>
                </c:pt>
                <c:pt idx="3">
                  <c:v>76</c:v>
                </c:pt>
                <c:pt idx="4">
                  <c:v>2</c:v>
                </c:pt>
              </c:numCache>
            </c:numRef>
          </c:val>
          <c:extLst>
            <c:ext xmlns:c16="http://schemas.microsoft.com/office/drawing/2014/chart" uri="{C3380CC4-5D6E-409C-BE32-E72D297353CC}">
              <c16:uniqueId val="{00000000-5012-4912-9468-1802ADE69889}"/>
            </c:ext>
          </c:extLst>
        </c:ser>
        <c:dLbls>
          <c:showLegendKey val="0"/>
          <c:showVal val="0"/>
          <c:showCatName val="1"/>
          <c:showSerName val="0"/>
          <c:showPercent val="1"/>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fr-FR"/>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fr-FR"/>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a:lstStyle/>
          <a:p>
            <a:pPr>
              <a:defRPr/>
            </a:pPr>
            <a:r>
              <a:rPr lang="en-US" dirty="0"/>
              <a:t>2022-2023</a:t>
            </a:r>
          </a:p>
        </c:rich>
      </c:tx>
      <c:overlay val="0"/>
    </c:title>
    <c:autoTitleDeleted val="0"/>
    <c:plotArea>
      <c:layout/>
      <c:pieChart>
        <c:varyColors val="1"/>
        <c:ser>
          <c:idx val="0"/>
          <c:order val="0"/>
          <c:tx>
            <c:strRef>
              <c:f>Feuil1!$B$1</c:f>
              <c:strCache>
                <c:ptCount val="1"/>
                <c:pt idx="0">
                  <c:v>Série 1</c:v>
                </c:pt>
              </c:strCache>
            </c:strRef>
          </c:tx>
          <c:dPt>
            <c:idx val="0"/>
            <c:bubble3D val="0"/>
            <c:spPr>
              <a:solidFill>
                <a:schemeClr val="tx1"/>
              </a:solidFill>
            </c:spPr>
            <c:extLst>
              <c:ext xmlns:c16="http://schemas.microsoft.com/office/drawing/2014/chart" uri="{C3380CC4-5D6E-409C-BE32-E72D297353CC}">
                <c16:uniqueId val="{00000000-E75A-4132-98BE-27577D337554}"/>
              </c:ext>
            </c:extLst>
          </c:dPt>
          <c:dPt>
            <c:idx val="1"/>
            <c:bubble3D val="0"/>
            <c:explosion val="6"/>
            <c:spPr>
              <a:solidFill>
                <a:srgbClr val="FF0000"/>
              </a:solidFill>
            </c:spPr>
            <c:extLst>
              <c:ext xmlns:c16="http://schemas.microsoft.com/office/drawing/2014/chart" uri="{C3380CC4-5D6E-409C-BE32-E72D297353CC}">
                <c16:uniqueId val="{00000001-E75A-4132-98BE-27577D337554}"/>
              </c:ext>
            </c:extLst>
          </c:dPt>
          <c:dLbls>
            <c:dLbl>
              <c:idx val="0"/>
              <c:layout>
                <c:manualLayout>
                  <c:x val="-2.8299009740492913E-2"/>
                  <c:y val="-4.5773226366547924E-2"/>
                </c:manualLayout>
              </c:layout>
              <c:tx>
                <c:rich>
                  <a:bodyPr/>
                  <a:lstStyle/>
                  <a:p>
                    <a:r>
                      <a:rPr lang="en-US" dirty="0"/>
                      <a:t>23%</a:t>
                    </a:r>
                  </a:p>
                </c:rich>
              </c:tx>
              <c:showLegendKey val="0"/>
              <c:showVal val="0"/>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0-E75A-4132-98BE-27577D337554}"/>
                </c:ext>
              </c:extLst>
            </c:dLbl>
            <c:dLbl>
              <c:idx val="1"/>
              <c:tx>
                <c:rich>
                  <a:bodyPr/>
                  <a:lstStyle/>
                  <a:p>
                    <a:r>
                      <a:rPr lang="en-US"/>
                      <a:t>77%</a:t>
                    </a:r>
                    <a:endParaRPr lang="en-US" dirty="0"/>
                  </a:p>
                </c:rich>
              </c:tx>
              <c:showLegendKey val="0"/>
              <c:showVal val="0"/>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1-E75A-4132-98BE-27577D337554}"/>
                </c:ext>
              </c:extLst>
            </c:dLbl>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extLst>
          </c:dLbls>
          <c:cat>
            <c:strRef>
              <c:f>Feuil1!$A$2:$A$5</c:f>
              <c:strCache>
                <c:ptCount val="2"/>
                <c:pt idx="0">
                  <c:v>Hommes</c:v>
                </c:pt>
                <c:pt idx="1">
                  <c:v>Femmes</c:v>
                </c:pt>
              </c:strCache>
            </c:strRef>
          </c:cat>
          <c:val>
            <c:numRef>
              <c:f>Feuil1!$B$2:$B$5</c:f>
              <c:numCache>
                <c:formatCode>General</c:formatCode>
                <c:ptCount val="4"/>
                <c:pt idx="0">
                  <c:v>76</c:v>
                </c:pt>
                <c:pt idx="1">
                  <c:v>204</c:v>
                </c:pt>
              </c:numCache>
            </c:numRef>
          </c:val>
          <c:extLst>
            <c:ext xmlns:c16="http://schemas.microsoft.com/office/drawing/2014/chart" uri="{C3380CC4-5D6E-409C-BE32-E72D297353CC}">
              <c16:uniqueId val="{00000002-E75A-4132-98BE-27577D337554}"/>
            </c:ext>
          </c:extLst>
        </c:ser>
        <c:dLbls>
          <c:showLegendKey val="0"/>
          <c:showVal val="0"/>
          <c:showCatName val="0"/>
          <c:showSerName val="0"/>
          <c:showPercent val="1"/>
          <c:showBubbleSize val="0"/>
          <c:showLeaderLines val="1"/>
        </c:dLbls>
        <c:firstSliceAng val="0"/>
      </c:pieChart>
    </c:plotArea>
    <c:legend>
      <c:legendPos val="t"/>
      <c:legendEntry>
        <c:idx val="2"/>
        <c:delete val="1"/>
      </c:legendEntry>
      <c:legendEntry>
        <c:idx val="3"/>
        <c:delete val="1"/>
      </c:legendEntry>
      <c:overlay val="0"/>
    </c:legend>
    <c:plotVisOnly val="1"/>
    <c:dispBlanksAs val="gap"/>
    <c:showDLblsOverMax val="0"/>
  </c:chart>
  <c:txPr>
    <a:bodyPr/>
    <a:lstStyle/>
    <a:p>
      <a:pPr>
        <a:defRPr sz="1800"/>
      </a:pPr>
      <a:endParaRPr lang="fr-FR"/>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fr-CA" dirty="0"/>
              <a:t>2021-2022</a:t>
            </a:r>
          </a:p>
        </c:rich>
      </c:tx>
      <c:overlay val="0"/>
    </c:title>
    <c:autoTitleDeleted val="0"/>
    <c:plotArea>
      <c:layout/>
      <c:pieChart>
        <c:varyColors val="1"/>
        <c:ser>
          <c:idx val="0"/>
          <c:order val="0"/>
          <c:tx>
            <c:strRef>
              <c:f>Feuil1!$B$1</c:f>
              <c:strCache>
                <c:ptCount val="1"/>
                <c:pt idx="0">
                  <c:v>2021-2022</c:v>
                </c:pt>
              </c:strCache>
            </c:strRef>
          </c:tx>
          <c:spPr>
            <a:solidFill>
              <a:srgbClr val="FF0000"/>
            </a:solidFill>
          </c:spPr>
          <c:dPt>
            <c:idx val="0"/>
            <c:bubble3D val="0"/>
            <c:spPr>
              <a:solidFill>
                <a:schemeClr val="tx1"/>
              </a:solidFill>
            </c:spPr>
            <c:extLst>
              <c:ext xmlns:c16="http://schemas.microsoft.com/office/drawing/2014/chart" uri="{C3380CC4-5D6E-409C-BE32-E72D297353CC}">
                <c16:uniqueId val="{00000000-631A-4C1E-928C-063EA53A1076}"/>
              </c:ext>
            </c:extLst>
          </c:dPt>
          <c:dPt>
            <c:idx val="1"/>
            <c:bubble3D val="0"/>
            <c:explosion val="4"/>
            <c:extLst>
              <c:ext xmlns:c16="http://schemas.microsoft.com/office/drawing/2014/chart" uri="{C3380CC4-5D6E-409C-BE32-E72D297353CC}">
                <c16:uniqueId val="{00000001-631A-4C1E-928C-063EA53A1076}"/>
              </c:ext>
            </c:extLst>
          </c:dPt>
          <c:dLbls>
            <c:dLbl>
              <c:idx val="0"/>
              <c:layout>
                <c:manualLayout>
                  <c:x val="-2.8521758784088393E-2"/>
                  <c:y val="-3.5326690754167403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0-631A-4C1E-928C-063EA53A1076}"/>
                </c:ext>
              </c:extLst>
            </c:dLbl>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extLst>
          </c:dLbls>
          <c:cat>
            <c:strRef>
              <c:f>Feuil1!$A$2:$A$3</c:f>
              <c:strCache>
                <c:ptCount val="2"/>
                <c:pt idx="0">
                  <c:v>Hommes</c:v>
                </c:pt>
                <c:pt idx="1">
                  <c:v>Femmes</c:v>
                </c:pt>
              </c:strCache>
            </c:strRef>
          </c:cat>
          <c:val>
            <c:numRef>
              <c:f>Feuil1!$B$2:$B$3</c:f>
              <c:numCache>
                <c:formatCode>General</c:formatCode>
                <c:ptCount val="2"/>
                <c:pt idx="0">
                  <c:v>294</c:v>
                </c:pt>
                <c:pt idx="1">
                  <c:v>478</c:v>
                </c:pt>
              </c:numCache>
            </c:numRef>
          </c:val>
          <c:extLst>
            <c:ext xmlns:c16="http://schemas.microsoft.com/office/drawing/2014/chart" uri="{C3380CC4-5D6E-409C-BE32-E72D297353CC}">
              <c16:uniqueId val="{00000002-631A-4C1E-928C-063EA53A1076}"/>
            </c:ext>
          </c:extLst>
        </c:ser>
        <c:dLbls>
          <c:showLegendKey val="0"/>
          <c:showVal val="0"/>
          <c:showCatName val="0"/>
          <c:showSerName val="0"/>
          <c:showPercent val="1"/>
          <c:showBubbleSize val="0"/>
          <c:showLeaderLines val="1"/>
        </c:dLbls>
        <c:firstSliceAng val="0"/>
      </c:pieChart>
    </c:plotArea>
    <c:legend>
      <c:legendPos val="t"/>
      <c:overlay val="0"/>
    </c:legend>
    <c:plotVisOnly val="1"/>
    <c:dispBlanksAs val="gap"/>
    <c:showDLblsOverMax val="0"/>
  </c:chart>
  <c:txPr>
    <a:bodyPr/>
    <a:lstStyle/>
    <a:p>
      <a:pPr>
        <a:defRPr sz="1800"/>
      </a:pPr>
      <a:endParaRPr lang="fr-FR"/>
    </a:p>
  </c:txPr>
  <c:externalData r:id="rId1">
    <c:autoUpdate val="0"/>
  </c:externalData>
</c:chartSpace>
</file>

<file path=ppt/charts/colors1.xml><?xml version="1.0" encoding="utf-8"?>
<cs:colorStyle xmlns:cs="http://schemas.microsoft.com/office/drawing/2012/chartStyle" xmlns:a="http://schemas.openxmlformats.org/drawingml/2006/main" meth="withinLinear" id="14">
  <a:schemeClr val="accent1"/>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2.xml><?xml version="1.0" encoding="utf-8"?>
<cs:chartStyle xmlns:cs="http://schemas.microsoft.com/office/drawing/2012/chartStyle" xmlns:a="http://schemas.openxmlformats.org/drawingml/2006/main" id="257">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257">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drawings/drawing1.xml><?xml version="1.0" encoding="utf-8"?>
<c:userShapes xmlns:c="http://schemas.openxmlformats.org/drawingml/2006/chart">
  <cdr:relSizeAnchor xmlns:cdr="http://schemas.openxmlformats.org/drawingml/2006/chartDrawing">
    <cdr:from>
      <cdr:x>0.255</cdr:x>
      <cdr:y>0.08587</cdr:y>
    </cdr:from>
    <cdr:to>
      <cdr:x>0.36611</cdr:x>
      <cdr:y>0.2879</cdr:y>
    </cdr:to>
    <cdr:sp macro="" textlink="">
      <cdr:nvSpPr>
        <cdr:cNvPr id="2" name="ZoneTexte 1"/>
        <cdr:cNvSpPr txBox="1"/>
      </cdr:nvSpPr>
      <cdr:spPr>
        <a:xfrm xmlns:a="http://schemas.openxmlformats.org/drawingml/2006/main">
          <a:off x="2098576" y="38864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fr-CA"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3037840" cy="464820"/>
          </a:xfrm>
          <a:prstGeom prst="rect">
            <a:avLst/>
          </a:prstGeom>
        </p:spPr>
        <p:txBody>
          <a:bodyPr vert="horz" lIns="93175" tIns="46587" rIns="93175" bIns="46587" rtlCol="0"/>
          <a:lstStyle>
            <a:lvl1pPr algn="l">
              <a:defRPr sz="1200"/>
            </a:lvl1pPr>
          </a:lstStyle>
          <a:p>
            <a:pPr>
              <a:defRPr/>
            </a:pPr>
            <a:endParaRPr lang="fr-CA"/>
          </a:p>
        </p:txBody>
      </p:sp>
      <p:sp>
        <p:nvSpPr>
          <p:cNvPr id="3" name="Espace réservé de la date 2"/>
          <p:cNvSpPr>
            <a:spLocks noGrp="1"/>
          </p:cNvSpPr>
          <p:nvPr>
            <p:ph type="dt" sz="quarter" idx="1"/>
          </p:nvPr>
        </p:nvSpPr>
        <p:spPr>
          <a:xfrm>
            <a:off x="3970939" y="0"/>
            <a:ext cx="3037840" cy="464820"/>
          </a:xfrm>
          <a:prstGeom prst="rect">
            <a:avLst/>
          </a:prstGeom>
        </p:spPr>
        <p:txBody>
          <a:bodyPr vert="horz" lIns="93175" tIns="46587" rIns="93175" bIns="46587" rtlCol="0"/>
          <a:lstStyle>
            <a:lvl1pPr algn="r">
              <a:defRPr sz="1200"/>
            </a:lvl1pPr>
          </a:lstStyle>
          <a:p>
            <a:pPr>
              <a:defRPr/>
            </a:pPr>
            <a:fld id="{E994A02B-9EAE-439C-B6C9-3584D166010F}" type="datetimeFigureOut">
              <a:rPr lang="fr-CA"/>
              <a:pPr>
                <a:defRPr/>
              </a:pPr>
              <a:t>2023-12-01</a:t>
            </a:fld>
            <a:endParaRPr lang="fr-CA"/>
          </a:p>
        </p:txBody>
      </p:sp>
      <p:sp>
        <p:nvSpPr>
          <p:cNvPr id="4" name="Espace réservé du pied de page 3"/>
          <p:cNvSpPr>
            <a:spLocks noGrp="1"/>
          </p:cNvSpPr>
          <p:nvPr>
            <p:ph type="ftr" sz="quarter" idx="2"/>
          </p:nvPr>
        </p:nvSpPr>
        <p:spPr>
          <a:xfrm>
            <a:off x="1" y="8829967"/>
            <a:ext cx="3037840" cy="464820"/>
          </a:xfrm>
          <a:prstGeom prst="rect">
            <a:avLst/>
          </a:prstGeom>
        </p:spPr>
        <p:txBody>
          <a:bodyPr vert="horz" lIns="93175" tIns="46587" rIns="93175" bIns="46587" rtlCol="0" anchor="b"/>
          <a:lstStyle>
            <a:lvl1pPr algn="l">
              <a:defRPr sz="1200"/>
            </a:lvl1pPr>
          </a:lstStyle>
          <a:p>
            <a:pPr>
              <a:defRPr/>
            </a:pPr>
            <a:endParaRPr lang="fr-CA"/>
          </a:p>
        </p:txBody>
      </p:sp>
      <p:sp>
        <p:nvSpPr>
          <p:cNvPr id="5" name="Espace réservé du numéro de diapositive 4"/>
          <p:cNvSpPr>
            <a:spLocks noGrp="1"/>
          </p:cNvSpPr>
          <p:nvPr>
            <p:ph type="sldNum" sz="quarter" idx="3"/>
          </p:nvPr>
        </p:nvSpPr>
        <p:spPr>
          <a:xfrm>
            <a:off x="3970939" y="8829967"/>
            <a:ext cx="3037840" cy="464820"/>
          </a:xfrm>
          <a:prstGeom prst="rect">
            <a:avLst/>
          </a:prstGeom>
        </p:spPr>
        <p:txBody>
          <a:bodyPr vert="horz" lIns="93175" tIns="46587" rIns="93175" bIns="46587" rtlCol="0" anchor="b"/>
          <a:lstStyle>
            <a:lvl1pPr algn="r">
              <a:defRPr sz="1200"/>
            </a:lvl1pPr>
          </a:lstStyle>
          <a:p>
            <a:pPr>
              <a:defRPr/>
            </a:pPr>
            <a:fld id="{DC9A4E65-8825-43AA-8741-2F4ACF535D31}" type="slidenum">
              <a:rPr lang="fr-CA"/>
              <a:pPr>
                <a:defRPr/>
              </a:pPr>
              <a:t>‹N°›</a:t>
            </a:fld>
            <a:endParaRPr lang="fr-CA"/>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3037840" cy="464820"/>
          </a:xfrm>
          <a:prstGeom prst="rect">
            <a:avLst/>
          </a:prstGeom>
        </p:spPr>
        <p:txBody>
          <a:bodyPr vert="horz" lIns="93175" tIns="46587" rIns="93175" bIns="46587" rtlCol="0"/>
          <a:lstStyle>
            <a:lvl1pPr algn="l" fontAlgn="auto">
              <a:spcBef>
                <a:spcPts val="0"/>
              </a:spcBef>
              <a:spcAft>
                <a:spcPts val="0"/>
              </a:spcAft>
              <a:defRPr sz="1200">
                <a:latin typeface="+mn-lt"/>
                <a:cs typeface="+mn-cs"/>
              </a:defRPr>
            </a:lvl1pPr>
          </a:lstStyle>
          <a:p>
            <a:pPr>
              <a:defRPr/>
            </a:pPr>
            <a:endParaRPr lang="fr-CA"/>
          </a:p>
        </p:txBody>
      </p:sp>
      <p:sp>
        <p:nvSpPr>
          <p:cNvPr id="3" name="Espace réservé de la date 2"/>
          <p:cNvSpPr>
            <a:spLocks noGrp="1"/>
          </p:cNvSpPr>
          <p:nvPr>
            <p:ph type="dt" idx="1"/>
          </p:nvPr>
        </p:nvSpPr>
        <p:spPr>
          <a:xfrm>
            <a:off x="3970939" y="0"/>
            <a:ext cx="3037840" cy="464820"/>
          </a:xfrm>
          <a:prstGeom prst="rect">
            <a:avLst/>
          </a:prstGeom>
        </p:spPr>
        <p:txBody>
          <a:bodyPr vert="horz" lIns="93175" tIns="46587" rIns="93175" bIns="46587" rtlCol="0"/>
          <a:lstStyle>
            <a:lvl1pPr algn="r" fontAlgn="auto">
              <a:spcBef>
                <a:spcPts val="0"/>
              </a:spcBef>
              <a:spcAft>
                <a:spcPts val="0"/>
              </a:spcAft>
              <a:defRPr sz="1200">
                <a:latin typeface="+mn-lt"/>
                <a:cs typeface="+mn-cs"/>
              </a:defRPr>
            </a:lvl1pPr>
          </a:lstStyle>
          <a:p>
            <a:pPr>
              <a:defRPr/>
            </a:pPr>
            <a:fld id="{033CB398-779F-40A9-846A-7B86AA06FF2A}" type="datetimeFigureOut">
              <a:rPr lang="fr-FR"/>
              <a:pPr>
                <a:defRPr/>
              </a:pPr>
              <a:t>01/12/2023</a:t>
            </a:fld>
            <a:endParaRPr lang="fr-CA"/>
          </a:p>
        </p:txBody>
      </p:sp>
      <p:sp>
        <p:nvSpPr>
          <p:cNvPr id="4" name="Espace réservé de l'image des diapositives 3"/>
          <p:cNvSpPr>
            <a:spLocks noGrp="1" noRot="1" noChangeAspect="1"/>
          </p:cNvSpPr>
          <p:nvPr>
            <p:ph type="sldImg" idx="2"/>
          </p:nvPr>
        </p:nvSpPr>
        <p:spPr>
          <a:xfrm>
            <a:off x="1182688" y="696913"/>
            <a:ext cx="4646612" cy="3486150"/>
          </a:xfrm>
          <a:prstGeom prst="rect">
            <a:avLst/>
          </a:prstGeom>
          <a:noFill/>
          <a:ln w="12700">
            <a:solidFill>
              <a:prstClr val="black"/>
            </a:solidFill>
          </a:ln>
        </p:spPr>
        <p:txBody>
          <a:bodyPr vert="horz" lIns="93175" tIns="46587" rIns="93175" bIns="46587" rtlCol="0" anchor="ctr"/>
          <a:lstStyle/>
          <a:p>
            <a:pPr lvl="0"/>
            <a:endParaRPr lang="fr-CA" noProof="0"/>
          </a:p>
        </p:txBody>
      </p:sp>
      <p:sp>
        <p:nvSpPr>
          <p:cNvPr id="5" name="Espace réservé des commentaires 4"/>
          <p:cNvSpPr>
            <a:spLocks noGrp="1"/>
          </p:cNvSpPr>
          <p:nvPr>
            <p:ph type="body" sz="quarter" idx="3"/>
          </p:nvPr>
        </p:nvSpPr>
        <p:spPr>
          <a:xfrm>
            <a:off x="701040" y="4415790"/>
            <a:ext cx="5608320" cy="4183380"/>
          </a:xfrm>
          <a:prstGeom prst="rect">
            <a:avLst/>
          </a:prstGeom>
        </p:spPr>
        <p:txBody>
          <a:bodyPr vert="horz" lIns="93175" tIns="46587" rIns="93175" bIns="46587" rtlCol="0">
            <a:normAutofit/>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endParaRPr lang="fr-CA" noProof="0"/>
          </a:p>
        </p:txBody>
      </p:sp>
      <p:sp>
        <p:nvSpPr>
          <p:cNvPr id="6" name="Espace réservé du pied de page 5"/>
          <p:cNvSpPr>
            <a:spLocks noGrp="1"/>
          </p:cNvSpPr>
          <p:nvPr>
            <p:ph type="ftr" sz="quarter" idx="4"/>
          </p:nvPr>
        </p:nvSpPr>
        <p:spPr>
          <a:xfrm>
            <a:off x="1" y="8829967"/>
            <a:ext cx="3037840" cy="464820"/>
          </a:xfrm>
          <a:prstGeom prst="rect">
            <a:avLst/>
          </a:prstGeom>
        </p:spPr>
        <p:txBody>
          <a:bodyPr vert="horz" lIns="93175" tIns="46587" rIns="93175" bIns="46587" rtlCol="0" anchor="b"/>
          <a:lstStyle>
            <a:lvl1pPr algn="l" fontAlgn="auto">
              <a:spcBef>
                <a:spcPts val="0"/>
              </a:spcBef>
              <a:spcAft>
                <a:spcPts val="0"/>
              </a:spcAft>
              <a:defRPr sz="1200">
                <a:latin typeface="+mn-lt"/>
                <a:cs typeface="+mn-cs"/>
              </a:defRPr>
            </a:lvl1pPr>
          </a:lstStyle>
          <a:p>
            <a:pPr>
              <a:defRPr/>
            </a:pPr>
            <a:endParaRPr lang="fr-CA"/>
          </a:p>
        </p:txBody>
      </p:sp>
      <p:sp>
        <p:nvSpPr>
          <p:cNvPr id="7" name="Espace réservé du numéro de diapositive 6"/>
          <p:cNvSpPr>
            <a:spLocks noGrp="1"/>
          </p:cNvSpPr>
          <p:nvPr>
            <p:ph type="sldNum" sz="quarter" idx="5"/>
          </p:nvPr>
        </p:nvSpPr>
        <p:spPr>
          <a:xfrm>
            <a:off x="3970939" y="8829967"/>
            <a:ext cx="3037840" cy="464820"/>
          </a:xfrm>
          <a:prstGeom prst="rect">
            <a:avLst/>
          </a:prstGeom>
        </p:spPr>
        <p:txBody>
          <a:bodyPr vert="horz" lIns="93175" tIns="46587" rIns="93175" bIns="46587" rtlCol="0" anchor="b"/>
          <a:lstStyle>
            <a:lvl1pPr algn="r" fontAlgn="auto">
              <a:spcBef>
                <a:spcPts val="0"/>
              </a:spcBef>
              <a:spcAft>
                <a:spcPts val="0"/>
              </a:spcAft>
              <a:defRPr sz="1200">
                <a:latin typeface="+mn-lt"/>
                <a:cs typeface="+mn-cs"/>
              </a:defRPr>
            </a:lvl1pPr>
          </a:lstStyle>
          <a:p>
            <a:pPr>
              <a:defRPr/>
            </a:pPr>
            <a:fld id="{E3704683-F0F2-4DC4-86D1-D25BC83ABAFF}" type="slidenum">
              <a:rPr lang="fr-CA"/>
              <a:pPr>
                <a:defRPr/>
              </a:pPr>
              <a:t>‹N°›</a:t>
            </a:fld>
            <a:endParaRPr lang="fr-CA"/>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9308DEC-0457-4AFE-86FF-59701EAEE741}" type="slidenum">
              <a:rPr lang="fr-FR" smtClean="0"/>
              <a:pPr fontAlgn="base">
                <a:spcBef>
                  <a:spcPct val="0"/>
                </a:spcBef>
                <a:spcAft>
                  <a:spcPct val="0"/>
                </a:spcAft>
                <a:defRPr/>
              </a:pPr>
              <a:t>1</a:t>
            </a:fld>
            <a:endParaRPr lang="fr-FR"/>
          </a:p>
        </p:txBody>
      </p:sp>
      <p:sp>
        <p:nvSpPr>
          <p:cNvPr id="2765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765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39E3FB3-3D9F-4FB0-BEB6-FB41B07371B7}" type="slidenum">
              <a:rPr lang="fr-FR" smtClean="0"/>
              <a:pPr fontAlgn="base">
                <a:spcBef>
                  <a:spcPct val="0"/>
                </a:spcBef>
                <a:spcAft>
                  <a:spcPct val="0"/>
                </a:spcAft>
                <a:defRPr/>
              </a:pPr>
              <a:t>2</a:t>
            </a:fld>
            <a:endParaRPr lang="fr-FR"/>
          </a:p>
        </p:txBody>
      </p:sp>
      <p:sp>
        <p:nvSpPr>
          <p:cNvPr id="2867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867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991DDEE-D1BE-40A9-BA9C-36B9465F7539}" type="slidenum">
              <a:rPr lang="fr-FR" smtClean="0"/>
              <a:pPr fontAlgn="base">
                <a:spcBef>
                  <a:spcPct val="0"/>
                </a:spcBef>
                <a:spcAft>
                  <a:spcPct val="0"/>
                </a:spcAft>
                <a:defRPr/>
              </a:pPr>
              <a:t>3</a:t>
            </a:fld>
            <a:endParaRPr lang="fr-FR"/>
          </a:p>
        </p:txBody>
      </p:sp>
      <p:sp>
        <p:nvSpPr>
          <p:cNvPr id="296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970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0723"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CA" dirty="0"/>
          </a:p>
        </p:txBody>
      </p:sp>
      <p:sp>
        <p:nvSpPr>
          <p:cNvPr id="19460"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AD7F6C7-C8B2-4EBD-AC9E-9880FE49EFDF}" type="slidenum">
              <a:rPr lang="fr-FR" smtClean="0"/>
              <a:pPr fontAlgn="base">
                <a:spcBef>
                  <a:spcPct val="0"/>
                </a:spcBef>
                <a:spcAft>
                  <a:spcPct val="0"/>
                </a:spcAft>
                <a:defRPr/>
              </a:pPr>
              <a:t>4</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pPr>
              <a:defRPr/>
            </a:pPr>
            <a:fld id="{E3704683-F0F2-4DC4-86D1-D25BC83ABAFF}" type="slidenum">
              <a:rPr lang="fr-CA" smtClean="0"/>
              <a:pPr>
                <a:defRPr/>
              </a:pPr>
              <a:t>5</a:t>
            </a:fld>
            <a:endParaRPr lang="fr-CA"/>
          </a:p>
        </p:txBody>
      </p:sp>
    </p:spTree>
    <p:extLst>
      <p:ext uri="{BB962C8B-B14F-4D97-AF65-F5344CB8AC3E}">
        <p14:creationId xmlns:p14="http://schemas.microsoft.com/office/powerpoint/2010/main" val="15634864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pPr>
              <a:defRPr/>
            </a:pPr>
            <a:fld id="{E3704683-F0F2-4DC4-86D1-D25BC83ABAFF}" type="slidenum">
              <a:rPr lang="fr-CA" smtClean="0"/>
              <a:pPr>
                <a:defRPr/>
              </a:pPr>
              <a:t>6</a:t>
            </a:fld>
            <a:endParaRPr lang="fr-CA"/>
          </a:p>
        </p:txBody>
      </p:sp>
    </p:spTree>
    <p:extLst>
      <p:ext uri="{BB962C8B-B14F-4D97-AF65-F5344CB8AC3E}">
        <p14:creationId xmlns:p14="http://schemas.microsoft.com/office/powerpoint/2010/main" val="2769288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pPr>
              <a:defRPr/>
            </a:pPr>
            <a:fld id="{E3704683-F0F2-4DC4-86D1-D25BC83ABAFF}" type="slidenum">
              <a:rPr lang="fr-CA" smtClean="0"/>
              <a:pPr>
                <a:defRPr/>
              </a:pPr>
              <a:t>7</a:t>
            </a:fld>
            <a:endParaRPr lang="fr-CA"/>
          </a:p>
        </p:txBody>
      </p:sp>
    </p:spTree>
    <p:extLst>
      <p:ext uri="{BB962C8B-B14F-4D97-AF65-F5344CB8AC3E}">
        <p14:creationId xmlns:p14="http://schemas.microsoft.com/office/powerpoint/2010/main" val="22521021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pPr>
              <a:defRPr/>
            </a:pPr>
            <a:fld id="{E3704683-F0F2-4DC4-86D1-D25BC83ABAFF}" type="slidenum">
              <a:rPr lang="fr-CA" smtClean="0"/>
              <a:pPr>
                <a:defRPr/>
              </a:pPr>
              <a:t>9</a:t>
            </a:fld>
            <a:endParaRPr lang="fr-CA"/>
          </a:p>
        </p:txBody>
      </p:sp>
    </p:spTree>
    <p:extLst>
      <p:ext uri="{BB962C8B-B14F-4D97-AF65-F5344CB8AC3E}">
        <p14:creationId xmlns:p14="http://schemas.microsoft.com/office/powerpoint/2010/main" val="35985705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AECBFC0-516E-4FFE-81B6-1BC497D8E30A}" type="slidenum">
              <a:rPr lang="fr-FR" smtClean="0"/>
              <a:pPr fontAlgn="base">
                <a:spcBef>
                  <a:spcPct val="0"/>
                </a:spcBef>
                <a:spcAft>
                  <a:spcPct val="0"/>
                </a:spcAft>
                <a:defRPr/>
              </a:pPr>
              <a:t>12</a:t>
            </a:fld>
            <a:endParaRPr lang="fr-FR"/>
          </a:p>
        </p:txBody>
      </p:sp>
      <p:sp>
        <p:nvSpPr>
          <p:cNvPr id="3379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379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endParaRPr lang="fr-CA"/>
          </a:p>
        </p:txBody>
      </p:sp>
      <p:sp>
        <p:nvSpPr>
          <p:cNvPr id="4" name="Espace réservé de la date 3"/>
          <p:cNvSpPr>
            <a:spLocks noGrp="1"/>
          </p:cNvSpPr>
          <p:nvPr>
            <p:ph type="dt" sz="half" idx="10"/>
          </p:nvPr>
        </p:nvSpPr>
        <p:spPr/>
        <p:txBody>
          <a:bodyPr/>
          <a:lstStyle>
            <a:lvl1pPr>
              <a:defRPr/>
            </a:lvl1pPr>
          </a:lstStyle>
          <a:p>
            <a:pPr>
              <a:defRPr/>
            </a:pPr>
            <a:fld id="{B6E5B4F1-5DE3-4EDE-9A50-13717CDFFBA0}" type="datetime1">
              <a:rPr lang="fr-FR" smtClean="0"/>
              <a:t>01/12/2023</a:t>
            </a:fld>
            <a:endParaRPr lang="fr-CA"/>
          </a:p>
        </p:txBody>
      </p:sp>
      <p:sp>
        <p:nvSpPr>
          <p:cNvPr id="5" name="Espace réservé du pied de page 4"/>
          <p:cNvSpPr>
            <a:spLocks noGrp="1"/>
          </p:cNvSpPr>
          <p:nvPr>
            <p:ph type="ftr" sz="quarter" idx="11"/>
          </p:nvPr>
        </p:nvSpPr>
        <p:spPr/>
        <p:txBody>
          <a:bodyPr/>
          <a:lstStyle>
            <a:lvl1pPr>
              <a:defRPr/>
            </a:lvl1pPr>
          </a:lstStyle>
          <a:p>
            <a:pPr>
              <a:defRPr/>
            </a:pPr>
            <a:r>
              <a:rPr lang="fr-CA"/>
              <a:t>Rapport 2020-2021 </a:t>
            </a:r>
          </a:p>
        </p:txBody>
      </p:sp>
      <p:sp>
        <p:nvSpPr>
          <p:cNvPr id="6" name="Espace réservé du numéro de diapositive 5"/>
          <p:cNvSpPr>
            <a:spLocks noGrp="1"/>
          </p:cNvSpPr>
          <p:nvPr>
            <p:ph type="sldNum" sz="quarter" idx="12"/>
          </p:nvPr>
        </p:nvSpPr>
        <p:spPr/>
        <p:txBody>
          <a:bodyPr/>
          <a:lstStyle>
            <a:lvl1pPr>
              <a:defRPr/>
            </a:lvl1pPr>
          </a:lstStyle>
          <a:p>
            <a:pPr>
              <a:defRPr/>
            </a:pPr>
            <a:fld id="{D26BC6A9-0780-47F4-8455-DCF969D8B45D}" type="slidenum">
              <a:rPr lang="fr-CA"/>
              <a:pPr>
                <a:defRPr/>
              </a:pPr>
              <a:t>‹N°›</a:t>
            </a:fld>
            <a:endParaRPr lang="fr-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10"/>
          </p:nvPr>
        </p:nvSpPr>
        <p:spPr/>
        <p:txBody>
          <a:bodyPr/>
          <a:lstStyle>
            <a:lvl1pPr>
              <a:defRPr/>
            </a:lvl1pPr>
          </a:lstStyle>
          <a:p>
            <a:pPr>
              <a:defRPr/>
            </a:pPr>
            <a:fld id="{58E0D389-C4B3-416D-B808-7614CED2D0EC}" type="datetime1">
              <a:rPr lang="fr-FR" smtClean="0"/>
              <a:t>01/12/2023</a:t>
            </a:fld>
            <a:endParaRPr lang="fr-CA"/>
          </a:p>
        </p:txBody>
      </p:sp>
      <p:sp>
        <p:nvSpPr>
          <p:cNvPr id="5" name="Espace réservé du pied de page 4"/>
          <p:cNvSpPr>
            <a:spLocks noGrp="1"/>
          </p:cNvSpPr>
          <p:nvPr>
            <p:ph type="ftr" sz="quarter" idx="11"/>
          </p:nvPr>
        </p:nvSpPr>
        <p:spPr/>
        <p:txBody>
          <a:bodyPr/>
          <a:lstStyle>
            <a:lvl1pPr>
              <a:defRPr/>
            </a:lvl1pPr>
          </a:lstStyle>
          <a:p>
            <a:pPr>
              <a:defRPr/>
            </a:pPr>
            <a:r>
              <a:rPr lang="fr-CA"/>
              <a:t>Rapport 2020-2021 </a:t>
            </a:r>
          </a:p>
        </p:txBody>
      </p:sp>
      <p:sp>
        <p:nvSpPr>
          <p:cNvPr id="6" name="Espace réservé du numéro de diapositive 5"/>
          <p:cNvSpPr>
            <a:spLocks noGrp="1"/>
          </p:cNvSpPr>
          <p:nvPr>
            <p:ph type="sldNum" sz="quarter" idx="12"/>
          </p:nvPr>
        </p:nvSpPr>
        <p:spPr/>
        <p:txBody>
          <a:bodyPr/>
          <a:lstStyle>
            <a:lvl1pPr>
              <a:defRPr/>
            </a:lvl1pPr>
          </a:lstStyle>
          <a:p>
            <a:pPr>
              <a:defRPr/>
            </a:pPr>
            <a:fld id="{4C36C1A6-2262-4BB4-BD3C-25C85FC435B0}" type="slidenum">
              <a:rPr lang="fr-CA"/>
              <a:pPr>
                <a:defRPr/>
              </a:pPr>
              <a:t>‹N°›</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10"/>
          </p:nvPr>
        </p:nvSpPr>
        <p:spPr/>
        <p:txBody>
          <a:bodyPr/>
          <a:lstStyle>
            <a:lvl1pPr>
              <a:defRPr/>
            </a:lvl1pPr>
          </a:lstStyle>
          <a:p>
            <a:pPr>
              <a:defRPr/>
            </a:pPr>
            <a:fld id="{37ADB904-DFA2-488E-9CEB-BD843A204C00}" type="datetime1">
              <a:rPr lang="fr-FR" smtClean="0"/>
              <a:t>01/12/2023</a:t>
            </a:fld>
            <a:endParaRPr lang="fr-CA"/>
          </a:p>
        </p:txBody>
      </p:sp>
      <p:sp>
        <p:nvSpPr>
          <p:cNvPr id="5" name="Espace réservé du pied de page 4"/>
          <p:cNvSpPr>
            <a:spLocks noGrp="1"/>
          </p:cNvSpPr>
          <p:nvPr>
            <p:ph type="ftr" sz="quarter" idx="11"/>
          </p:nvPr>
        </p:nvSpPr>
        <p:spPr/>
        <p:txBody>
          <a:bodyPr/>
          <a:lstStyle>
            <a:lvl1pPr>
              <a:defRPr/>
            </a:lvl1pPr>
          </a:lstStyle>
          <a:p>
            <a:pPr>
              <a:defRPr/>
            </a:pPr>
            <a:r>
              <a:rPr lang="fr-CA"/>
              <a:t>Rapport 2020-2021 </a:t>
            </a:r>
          </a:p>
        </p:txBody>
      </p:sp>
      <p:sp>
        <p:nvSpPr>
          <p:cNvPr id="6" name="Espace réservé du numéro de diapositive 5"/>
          <p:cNvSpPr>
            <a:spLocks noGrp="1"/>
          </p:cNvSpPr>
          <p:nvPr>
            <p:ph type="sldNum" sz="quarter" idx="12"/>
          </p:nvPr>
        </p:nvSpPr>
        <p:spPr/>
        <p:txBody>
          <a:bodyPr/>
          <a:lstStyle>
            <a:lvl1pPr>
              <a:defRPr/>
            </a:lvl1pPr>
          </a:lstStyle>
          <a:p>
            <a:pPr>
              <a:defRPr/>
            </a:pPr>
            <a:fld id="{76BEC4DF-6590-414A-873B-29BF7CE4FC2E}" type="slidenum">
              <a:rPr lang="fr-CA"/>
              <a:pPr>
                <a:defRPr/>
              </a:pPr>
              <a:t>‹N°›</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CA"/>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10"/>
          </p:nvPr>
        </p:nvSpPr>
        <p:spPr/>
        <p:txBody>
          <a:bodyPr/>
          <a:lstStyle>
            <a:lvl1pPr>
              <a:defRPr/>
            </a:lvl1pPr>
          </a:lstStyle>
          <a:p>
            <a:pPr>
              <a:defRPr/>
            </a:pPr>
            <a:fld id="{21995973-1DD2-4C47-968E-34A19A27D8EA}" type="datetime1">
              <a:rPr lang="fr-FR" smtClean="0"/>
              <a:t>01/12/2023</a:t>
            </a:fld>
            <a:endParaRPr lang="fr-CA"/>
          </a:p>
        </p:txBody>
      </p:sp>
      <p:sp>
        <p:nvSpPr>
          <p:cNvPr id="5" name="Espace réservé du pied de page 4"/>
          <p:cNvSpPr>
            <a:spLocks noGrp="1"/>
          </p:cNvSpPr>
          <p:nvPr>
            <p:ph type="ftr" sz="quarter" idx="11"/>
          </p:nvPr>
        </p:nvSpPr>
        <p:spPr/>
        <p:txBody>
          <a:bodyPr/>
          <a:lstStyle>
            <a:lvl1pPr>
              <a:defRPr/>
            </a:lvl1pPr>
          </a:lstStyle>
          <a:p>
            <a:pPr>
              <a:defRPr/>
            </a:pPr>
            <a:r>
              <a:rPr lang="fr-CA"/>
              <a:t>Rapport 2020-2021 </a:t>
            </a:r>
          </a:p>
        </p:txBody>
      </p:sp>
      <p:sp>
        <p:nvSpPr>
          <p:cNvPr id="6" name="Espace réservé du numéro de diapositive 5"/>
          <p:cNvSpPr>
            <a:spLocks noGrp="1"/>
          </p:cNvSpPr>
          <p:nvPr>
            <p:ph type="sldNum" sz="quarter" idx="12"/>
          </p:nvPr>
        </p:nvSpPr>
        <p:spPr/>
        <p:txBody>
          <a:bodyPr/>
          <a:lstStyle>
            <a:lvl1pPr>
              <a:defRPr/>
            </a:lvl1pPr>
          </a:lstStyle>
          <a:p>
            <a:pPr>
              <a:defRPr/>
            </a:pPr>
            <a:fld id="{0C5543BE-C79E-4E1A-AC9E-10AE636DBD7D}" type="slidenum">
              <a:rPr lang="fr-CA"/>
              <a:pPr>
                <a:defRPr/>
              </a:pPr>
              <a:t>‹N°›</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2E957C21-49B9-48BF-857A-379CCB04BB34}" type="datetime1">
              <a:rPr lang="fr-FR" smtClean="0"/>
              <a:t>01/12/2023</a:t>
            </a:fld>
            <a:endParaRPr lang="fr-CA"/>
          </a:p>
        </p:txBody>
      </p:sp>
      <p:sp>
        <p:nvSpPr>
          <p:cNvPr id="5" name="Espace réservé du pied de page 4"/>
          <p:cNvSpPr>
            <a:spLocks noGrp="1"/>
          </p:cNvSpPr>
          <p:nvPr>
            <p:ph type="ftr" sz="quarter" idx="11"/>
          </p:nvPr>
        </p:nvSpPr>
        <p:spPr/>
        <p:txBody>
          <a:bodyPr/>
          <a:lstStyle>
            <a:lvl1pPr>
              <a:defRPr/>
            </a:lvl1pPr>
          </a:lstStyle>
          <a:p>
            <a:pPr>
              <a:defRPr/>
            </a:pPr>
            <a:r>
              <a:rPr lang="fr-CA"/>
              <a:t>Rapport 2020-2021 </a:t>
            </a:r>
          </a:p>
        </p:txBody>
      </p:sp>
      <p:sp>
        <p:nvSpPr>
          <p:cNvPr id="6" name="Espace réservé du numéro de diapositive 5"/>
          <p:cNvSpPr>
            <a:spLocks noGrp="1"/>
          </p:cNvSpPr>
          <p:nvPr>
            <p:ph type="sldNum" sz="quarter" idx="12"/>
          </p:nvPr>
        </p:nvSpPr>
        <p:spPr/>
        <p:txBody>
          <a:bodyPr/>
          <a:lstStyle>
            <a:lvl1pPr>
              <a:defRPr/>
            </a:lvl1pPr>
          </a:lstStyle>
          <a:p>
            <a:pPr>
              <a:defRPr/>
            </a:pPr>
            <a:fld id="{1DC0BE74-D6AF-4EDC-9586-D9E3062EE874}" type="slidenum">
              <a:rPr lang="fr-CA"/>
              <a:pPr>
                <a:defRPr/>
              </a:pPr>
              <a:t>‹N°›</a:t>
            </a:fld>
            <a:endParaRPr lang="fr-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e la date 3"/>
          <p:cNvSpPr>
            <a:spLocks noGrp="1"/>
          </p:cNvSpPr>
          <p:nvPr>
            <p:ph type="dt" sz="half" idx="10"/>
          </p:nvPr>
        </p:nvSpPr>
        <p:spPr/>
        <p:txBody>
          <a:bodyPr/>
          <a:lstStyle>
            <a:lvl1pPr>
              <a:defRPr/>
            </a:lvl1pPr>
          </a:lstStyle>
          <a:p>
            <a:pPr>
              <a:defRPr/>
            </a:pPr>
            <a:fld id="{8D42F516-3A0F-4487-B94F-D5C452EE0FCA}" type="datetime1">
              <a:rPr lang="fr-FR" smtClean="0"/>
              <a:t>01/12/2023</a:t>
            </a:fld>
            <a:endParaRPr lang="fr-CA"/>
          </a:p>
        </p:txBody>
      </p:sp>
      <p:sp>
        <p:nvSpPr>
          <p:cNvPr id="6" name="Espace réservé du pied de page 4"/>
          <p:cNvSpPr>
            <a:spLocks noGrp="1"/>
          </p:cNvSpPr>
          <p:nvPr>
            <p:ph type="ftr" sz="quarter" idx="11"/>
          </p:nvPr>
        </p:nvSpPr>
        <p:spPr/>
        <p:txBody>
          <a:bodyPr/>
          <a:lstStyle>
            <a:lvl1pPr>
              <a:defRPr/>
            </a:lvl1pPr>
          </a:lstStyle>
          <a:p>
            <a:pPr>
              <a:defRPr/>
            </a:pPr>
            <a:r>
              <a:rPr lang="fr-CA"/>
              <a:t>Rapport 2020-2021 </a:t>
            </a:r>
          </a:p>
        </p:txBody>
      </p:sp>
      <p:sp>
        <p:nvSpPr>
          <p:cNvPr id="7" name="Espace réservé du numéro de diapositive 5"/>
          <p:cNvSpPr>
            <a:spLocks noGrp="1"/>
          </p:cNvSpPr>
          <p:nvPr>
            <p:ph type="sldNum" sz="quarter" idx="12"/>
          </p:nvPr>
        </p:nvSpPr>
        <p:spPr/>
        <p:txBody>
          <a:bodyPr/>
          <a:lstStyle>
            <a:lvl1pPr>
              <a:defRPr/>
            </a:lvl1pPr>
          </a:lstStyle>
          <a:p>
            <a:pPr>
              <a:defRPr/>
            </a:pPr>
            <a:fld id="{10B97B22-5C0A-4976-A99F-3FB0FB9171D4}" type="slidenum">
              <a:rPr lang="fr-CA"/>
              <a:pPr>
                <a:defRPr/>
              </a:pPr>
              <a:t>‹N°›</a:t>
            </a:fld>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7" name="Espace réservé de la date 3"/>
          <p:cNvSpPr>
            <a:spLocks noGrp="1"/>
          </p:cNvSpPr>
          <p:nvPr>
            <p:ph type="dt" sz="half" idx="10"/>
          </p:nvPr>
        </p:nvSpPr>
        <p:spPr/>
        <p:txBody>
          <a:bodyPr/>
          <a:lstStyle>
            <a:lvl1pPr>
              <a:defRPr/>
            </a:lvl1pPr>
          </a:lstStyle>
          <a:p>
            <a:pPr>
              <a:defRPr/>
            </a:pPr>
            <a:fld id="{43287C5A-9001-4567-B093-EA08BF81D450}" type="datetime1">
              <a:rPr lang="fr-FR" smtClean="0"/>
              <a:t>01/12/2023</a:t>
            </a:fld>
            <a:endParaRPr lang="fr-CA"/>
          </a:p>
        </p:txBody>
      </p:sp>
      <p:sp>
        <p:nvSpPr>
          <p:cNvPr id="8" name="Espace réservé du pied de page 4"/>
          <p:cNvSpPr>
            <a:spLocks noGrp="1"/>
          </p:cNvSpPr>
          <p:nvPr>
            <p:ph type="ftr" sz="quarter" idx="11"/>
          </p:nvPr>
        </p:nvSpPr>
        <p:spPr/>
        <p:txBody>
          <a:bodyPr/>
          <a:lstStyle>
            <a:lvl1pPr>
              <a:defRPr/>
            </a:lvl1pPr>
          </a:lstStyle>
          <a:p>
            <a:pPr>
              <a:defRPr/>
            </a:pPr>
            <a:r>
              <a:rPr lang="fr-CA"/>
              <a:t>Rapport 2020-2021 </a:t>
            </a:r>
          </a:p>
        </p:txBody>
      </p:sp>
      <p:sp>
        <p:nvSpPr>
          <p:cNvPr id="9" name="Espace réservé du numéro de diapositive 5"/>
          <p:cNvSpPr>
            <a:spLocks noGrp="1"/>
          </p:cNvSpPr>
          <p:nvPr>
            <p:ph type="sldNum" sz="quarter" idx="12"/>
          </p:nvPr>
        </p:nvSpPr>
        <p:spPr/>
        <p:txBody>
          <a:bodyPr/>
          <a:lstStyle>
            <a:lvl1pPr>
              <a:defRPr/>
            </a:lvl1pPr>
          </a:lstStyle>
          <a:p>
            <a:pPr>
              <a:defRPr/>
            </a:pPr>
            <a:fld id="{C2C3FBD6-EDD9-43BD-9CE5-4F9C8B3C9057}" type="slidenum">
              <a:rPr lang="fr-CA"/>
              <a:pPr>
                <a:defRPr/>
              </a:pPr>
              <a:t>‹N°›</a:t>
            </a:fld>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CA"/>
          </a:p>
        </p:txBody>
      </p:sp>
      <p:sp>
        <p:nvSpPr>
          <p:cNvPr id="3" name="Espace réservé de la date 3"/>
          <p:cNvSpPr>
            <a:spLocks noGrp="1"/>
          </p:cNvSpPr>
          <p:nvPr>
            <p:ph type="dt" sz="half" idx="10"/>
          </p:nvPr>
        </p:nvSpPr>
        <p:spPr/>
        <p:txBody>
          <a:bodyPr/>
          <a:lstStyle>
            <a:lvl1pPr>
              <a:defRPr/>
            </a:lvl1pPr>
          </a:lstStyle>
          <a:p>
            <a:pPr>
              <a:defRPr/>
            </a:pPr>
            <a:fld id="{99F336A0-2ADC-43FD-85F6-4D5774672DCF}" type="datetime1">
              <a:rPr lang="fr-FR" smtClean="0"/>
              <a:t>01/12/2023</a:t>
            </a:fld>
            <a:endParaRPr lang="fr-CA"/>
          </a:p>
        </p:txBody>
      </p:sp>
      <p:sp>
        <p:nvSpPr>
          <p:cNvPr id="4" name="Espace réservé du pied de page 4"/>
          <p:cNvSpPr>
            <a:spLocks noGrp="1"/>
          </p:cNvSpPr>
          <p:nvPr>
            <p:ph type="ftr" sz="quarter" idx="11"/>
          </p:nvPr>
        </p:nvSpPr>
        <p:spPr/>
        <p:txBody>
          <a:bodyPr/>
          <a:lstStyle>
            <a:lvl1pPr>
              <a:defRPr/>
            </a:lvl1pPr>
          </a:lstStyle>
          <a:p>
            <a:pPr>
              <a:defRPr/>
            </a:pPr>
            <a:r>
              <a:rPr lang="fr-CA"/>
              <a:t>Rapport 2020-2021 </a:t>
            </a:r>
          </a:p>
        </p:txBody>
      </p:sp>
      <p:sp>
        <p:nvSpPr>
          <p:cNvPr id="5" name="Espace réservé du numéro de diapositive 5"/>
          <p:cNvSpPr>
            <a:spLocks noGrp="1"/>
          </p:cNvSpPr>
          <p:nvPr>
            <p:ph type="sldNum" sz="quarter" idx="12"/>
          </p:nvPr>
        </p:nvSpPr>
        <p:spPr/>
        <p:txBody>
          <a:bodyPr/>
          <a:lstStyle>
            <a:lvl1pPr>
              <a:defRPr/>
            </a:lvl1pPr>
          </a:lstStyle>
          <a:p>
            <a:pPr>
              <a:defRPr/>
            </a:pPr>
            <a:fld id="{3A31C37F-9209-4BAE-98A6-C93C892EF77C}" type="slidenum">
              <a:rPr lang="fr-CA"/>
              <a:pPr>
                <a:defRPr/>
              </a:pPr>
              <a:t>‹N°›</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E264AA2D-9872-4ADE-8BB0-BEDC816B7B29}" type="datetime1">
              <a:rPr lang="fr-FR" smtClean="0"/>
              <a:t>01/12/2023</a:t>
            </a:fld>
            <a:endParaRPr lang="fr-CA"/>
          </a:p>
        </p:txBody>
      </p:sp>
      <p:sp>
        <p:nvSpPr>
          <p:cNvPr id="3" name="Espace réservé du pied de page 4"/>
          <p:cNvSpPr>
            <a:spLocks noGrp="1"/>
          </p:cNvSpPr>
          <p:nvPr>
            <p:ph type="ftr" sz="quarter" idx="11"/>
          </p:nvPr>
        </p:nvSpPr>
        <p:spPr/>
        <p:txBody>
          <a:bodyPr/>
          <a:lstStyle>
            <a:lvl1pPr>
              <a:defRPr/>
            </a:lvl1pPr>
          </a:lstStyle>
          <a:p>
            <a:pPr>
              <a:defRPr/>
            </a:pPr>
            <a:r>
              <a:rPr lang="fr-CA"/>
              <a:t>Rapport 2020-2021 </a:t>
            </a:r>
          </a:p>
        </p:txBody>
      </p:sp>
      <p:sp>
        <p:nvSpPr>
          <p:cNvPr id="4" name="Espace réservé du numéro de diapositive 5"/>
          <p:cNvSpPr>
            <a:spLocks noGrp="1"/>
          </p:cNvSpPr>
          <p:nvPr>
            <p:ph type="sldNum" sz="quarter" idx="12"/>
          </p:nvPr>
        </p:nvSpPr>
        <p:spPr/>
        <p:txBody>
          <a:bodyPr/>
          <a:lstStyle>
            <a:lvl1pPr>
              <a:defRPr/>
            </a:lvl1pPr>
          </a:lstStyle>
          <a:p>
            <a:pPr>
              <a:defRPr/>
            </a:pPr>
            <a:fld id="{C94401CC-DC97-44AA-A58F-B213421ED528}" type="slidenum">
              <a:rPr lang="fr-CA"/>
              <a:pPr>
                <a:defRPr/>
              </a:pPr>
              <a:t>‹N°›</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0CC2A51A-23F7-44CC-B110-6723C1411B8A}" type="datetime1">
              <a:rPr lang="fr-FR" smtClean="0"/>
              <a:t>01/12/2023</a:t>
            </a:fld>
            <a:endParaRPr lang="fr-CA"/>
          </a:p>
        </p:txBody>
      </p:sp>
      <p:sp>
        <p:nvSpPr>
          <p:cNvPr id="6" name="Espace réservé du pied de page 4"/>
          <p:cNvSpPr>
            <a:spLocks noGrp="1"/>
          </p:cNvSpPr>
          <p:nvPr>
            <p:ph type="ftr" sz="quarter" idx="11"/>
          </p:nvPr>
        </p:nvSpPr>
        <p:spPr/>
        <p:txBody>
          <a:bodyPr/>
          <a:lstStyle>
            <a:lvl1pPr>
              <a:defRPr/>
            </a:lvl1pPr>
          </a:lstStyle>
          <a:p>
            <a:pPr>
              <a:defRPr/>
            </a:pPr>
            <a:r>
              <a:rPr lang="fr-CA"/>
              <a:t>Rapport 2020-2021 </a:t>
            </a:r>
          </a:p>
        </p:txBody>
      </p:sp>
      <p:sp>
        <p:nvSpPr>
          <p:cNvPr id="7" name="Espace réservé du numéro de diapositive 5"/>
          <p:cNvSpPr>
            <a:spLocks noGrp="1"/>
          </p:cNvSpPr>
          <p:nvPr>
            <p:ph type="sldNum" sz="quarter" idx="12"/>
          </p:nvPr>
        </p:nvSpPr>
        <p:spPr/>
        <p:txBody>
          <a:bodyPr/>
          <a:lstStyle>
            <a:lvl1pPr>
              <a:defRPr/>
            </a:lvl1pPr>
          </a:lstStyle>
          <a:p>
            <a:pPr>
              <a:defRPr/>
            </a:pPr>
            <a:fld id="{CC22589A-0BB6-4B77-B074-8E231BABF77C}" type="slidenum">
              <a:rPr lang="fr-CA"/>
              <a:pPr>
                <a:defRPr/>
              </a:pPr>
              <a:t>‹N°›</a:t>
            </a:fld>
            <a:endParaRPr lang="fr-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endParaRPr lang="fr-CA"/>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CA"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0484DE78-E016-4447-965A-5B320C688811}" type="datetime1">
              <a:rPr lang="fr-FR" smtClean="0"/>
              <a:t>01/12/2023</a:t>
            </a:fld>
            <a:endParaRPr lang="fr-CA"/>
          </a:p>
        </p:txBody>
      </p:sp>
      <p:sp>
        <p:nvSpPr>
          <p:cNvPr id="6" name="Espace réservé du pied de page 4"/>
          <p:cNvSpPr>
            <a:spLocks noGrp="1"/>
          </p:cNvSpPr>
          <p:nvPr>
            <p:ph type="ftr" sz="quarter" idx="11"/>
          </p:nvPr>
        </p:nvSpPr>
        <p:spPr/>
        <p:txBody>
          <a:bodyPr/>
          <a:lstStyle>
            <a:lvl1pPr>
              <a:defRPr/>
            </a:lvl1pPr>
          </a:lstStyle>
          <a:p>
            <a:pPr>
              <a:defRPr/>
            </a:pPr>
            <a:r>
              <a:rPr lang="fr-CA"/>
              <a:t>Rapport 2020-2021 </a:t>
            </a:r>
          </a:p>
        </p:txBody>
      </p:sp>
      <p:sp>
        <p:nvSpPr>
          <p:cNvPr id="7" name="Espace réservé du numéro de diapositive 5"/>
          <p:cNvSpPr>
            <a:spLocks noGrp="1"/>
          </p:cNvSpPr>
          <p:nvPr>
            <p:ph type="sldNum" sz="quarter" idx="12"/>
          </p:nvPr>
        </p:nvSpPr>
        <p:spPr/>
        <p:txBody>
          <a:bodyPr/>
          <a:lstStyle>
            <a:lvl1pPr>
              <a:defRPr/>
            </a:lvl1pPr>
          </a:lstStyle>
          <a:p>
            <a:pPr>
              <a:defRPr/>
            </a:pPr>
            <a:fld id="{C28DC483-7E6E-4FED-AA1E-C5D65BE8BF93}" type="slidenum">
              <a:rPr lang="fr-CA"/>
              <a:pPr>
                <a:defRPr/>
              </a:pPr>
              <a:t>‹N°›</a:t>
            </a:fld>
            <a:endParaRPr lang="fr-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t>Cliquez pour modifier le style du titre</a:t>
            </a:r>
            <a:endParaRPr lang="fr-CA"/>
          </a:p>
        </p:txBody>
      </p:sp>
      <p:sp>
        <p:nvSpPr>
          <p:cNvPr id="14339"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fld id="{A90A58F5-B46F-4FC1-8F42-C5C8C64AE284}" type="datetime1">
              <a:rPr lang="fr-FR" smtClean="0"/>
              <a:t>01/12/2023</a:t>
            </a:fld>
            <a:endParaRPr lang="fr-CA"/>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smtClean="0">
                <a:solidFill>
                  <a:schemeClr val="tx1">
                    <a:tint val="75000"/>
                  </a:schemeClr>
                </a:solidFill>
              </a:defRPr>
            </a:lvl1pPr>
          </a:lstStyle>
          <a:p>
            <a:pPr>
              <a:defRPr/>
            </a:pPr>
            <a:r>
              <a:rPr lang="fr-CA"/>
              <a:t>Rapport 2020-2021 </a:t>
            </a: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5C25EAE9-F768-46C8-993B-89A77EB84FAE}" type="slidenum">
              <a:rPr lang="fr-CA"/>
              <a:pPr>
                <a:defRPr/>
              </a:pPr>
              <a:t>‹N°›</a:t>
            </a:fld>
            <a:endParaRPr lang="fr-CA"/>
          </a:p>
        </p:txBody>
      </p:sp>
    </p:spTree>
  </p:cSld>
  <p:clrMap bg1="lt1" tx1="dk1" bg2="lt2" tx2="dk2" accent1="accent1" accent2="accent2" accent3="accent3" accent4="accent4" accent5="accent5" accent6="accent6" hlink="hlink" folHlink="folHlink"/>
  <p:sldLayoutIdLst>
    <p:sldLayoutId id="2147484269" r:id="rId1"/>
    <p:sldLayoutId id="2147484270" r:id="rId2"/>
    <p:sldLayoutId id="2147484271" r:id="rId3"/>
    <p:sldLayoutId id="2147484272" r:id="rId4"/>
    <p:sldLayoutId id="2147484273" r:id="rId5"/>
    <p:sldLayoutId id="2147484274" r:id="rId6"/>
    <p:sldLayoutId id="2147484275" r:id="rId7"/>
    <p:sldLayoutId id="2147484276" r:id="rId8"/>
    <p:sldLayoutId id="2147484277" r:id="rId9"/>
    <p:sldLayoutId id="2147484278" r:id="rId10"/>
    <p:sldLayoutId id="2147484279"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1115616" y="2656250"/>
            <a:ext cx="7272337" cy="792162"/>
          </a:xfrm>
          <a:solidFill>
            <a:srgbClr val="FF0000"/>
          </a:solidFill>
        </p:spPr>
        <p:txBody>
          <a:bodyPr/>
          <a:lstStyle/>
          <a:p>
            <a:pPr eaLnBrk="1" hangingPunct="1"/>
            <a:r>
              <a:rPr lang="fr-FR" sz="3200" dirty="0">
                <a:solidFill>
                  <a:srgbClr val="000000"/>
                </a:solidFill>
              </a:rPr>
              <a:t>Rapport de la direction générale</a:t>
            </a:r>
          </a:p>
        </p:txBody>
      </p:sp>
      <p:sp>
        <p:nvSpPr>
          <p:cNvPr id="11266" name="Rectangle 3"/>
          <p:cNvSpPr>
            <a:spLocks noGrp="1" noChangeArrowheads="1"/>
          </p:cNvSpPr>
          <p:nvPr>
            <p:ph type="subTitle" idx="1"/>
          </p:nvPr>
        </p:nvSpPr>
        <p:spPr>
          <a:xfrm>
            <a:off x="1727993" y="4509120"/>
            <a:ext cx="5688013" cy="1079921"/>
          </a:xfrm>
        </p:spPr>
        <p:txBody>
          <a:bodyPr rtlCol="0">
            <a:normAutofit fontScale="92500" lnSpcReduction="10000"/>
          </a:bodyPr>
          <a:lstStyle/>
          <a:p>
            <a:pPr eaLnBrk="1" fontAlgn="auto" hangingPunct="1">
              <a:spcAft>
                <a:spcPts val="0"/>
              </a:spcAft>
              <a:buFont typeface="Arial" pitchFamily="34" charset="0"/>
              <a:buNone/>
              <a:defRPr/>
            </a:pPr>
            <a:r>
              <a:rPr lang="fr-FR" sz="4000" dirty="0">
                <a:solidFill>
                  <a:schemeClr val="tx1"/>
                </a:solidFill>
              </a:rPr>
              <a:t>Année financière 2022-2023</a:t>
            </a:r>
          </a:p>
          <a:p>
            <a:pPr eaLnBrk="1" fontAlgn="auto" hangingPunct="1">
              <a:spcAft>
                <a:spcPts val="0"/>
              </a:spcAft>
              <a:buFont typeface="Arial" pitchFamily="34" charset="0"/>
              <a:buNone/>
              <a:defRPr/>
            </a:pPr>
            <a:r>
              <a:rPr lang="fr-FR" sz="2800" dirty="0">
                <a:solidFill>
                  <a:schemeClr val="tx1"/>
                </a:solidFill>
              </a:rPr>
              <a:t>15 Novembre 2023</a:t>
            </a:r>
            <a:endParaRPr lang="fr-FR" sz="2800" dirty="0"/>
          </a:p>
          <a:p>
            <a:pPr eaLnBrk="1" fontAlgn="auto" hangingPunct="1">
              <a:spcAft>
                <a:spcPts val="0"/>
              </a:spcAft>
              <a:buFont typeface="Arial" pitchFamily="34" charset="0"/>
              <a:buNone/>
              <a:defRPr/>
            </a:pPr>
            <a:endParaRPr lang="fr-FR" sz="2800" dirty="0"/>
          </a:p>
        </p:txBody>
      </p:sp>
      <p:sp>
        <p:nvSpPr>
          <p:cNvPr id="11267" name="Rectangle 7"/>
          <p:cNvSpPr>
            <a:spLocks noGrp="1" noChangeArrowheads="1"/>
          </p:cNvSpPr>
          <p:nvPr>
            <p:ph type="ftr" sz="quarter" idx="11"/>
          </p:nvPr>
        </p:nvSpPr>
        <p:spPr bwMode="auto">
          <a:ln>
            <a:miter lim="800000"/>
            <a:headEnd/>
            <a:tailEnd/>
          </a:ln>
        </p:spPr>
        <p:txBody>
          <a:bodyPr wrap="square" numCol="1" compatLnSpc="1">
            <a:prstTxWarp prst="textNoShape">
              <a:avLst/>
            </a:prstTxWarp>
          </a:bodyPr>
          <a:lstStyle/>
          <a:p>
            <a:pPr>
              <a:defRPr/>
            </a:pPr>
            <a:r>
              <a:rPr lang="fr-FR" dirty="0"/>
              <a:t>Rapport 2022-2023 </a:t>
            </a:r>
          </a:p>
        </p:txBody>
      </p:sp>
      <p:sp>
        <p:nvSpPr>
          <p:cNvPr id="7" name="Rectangle 8"/>
          <p:cNvSpPr>
            <a:spLocks noGrp="1" noChangeArrowheads="1"/>
          </p:cNvSpPr>
          <p:nvPr>
            <p:ph type="sldNum" sz="quarter" idx="12"/>
          </p:nvPr>
        </p:nvSpPr>
        <p:spPr/>
        <p:txBody>
          <a:bodyPr/>
          <a:lstStyle/>
          <a:p>
            <a:pPr>
              <a:defRPr/>
            </a:pPr>
            <a:fld id="{D71F0D8A-1361-4A31-9317-96D7CA61E53E}" type="slidenum">
              <a:rPr lang="fr-FR"/>
              <a:pPr>
                <a:defRPr/>
              </a:pPr>
              <a:t>1</a:t>
            </a:fld>
            <a:endParaRPr lang="fr-FR" dirty="0"/>
          </a:p>
        </p:txBody>
      </p:sp>
      <p:pic>
        <p:nvPicPr>
          <p:cNvPr id="15366" name="Image 7" descr="C:\Users\Richard\Documents\Programmation 2012-2013\club_50ans_final_4juin.jpg"/>
          <p:cNvPicPr>
            <a:picLocks noChangeAspect="1" noChangeArrowheads="1"/>
          </p:cNvPicPr>
          <p:nvPr/>
        </p:nvPicPr>
        <p:blipFill>
          <a:blip r:embed="rId3" cstate="print"/>
          <a:srcRect/>
          <a:stretch>
            <a:fillRect/>
          </a:stretch>
        </p:blipFill>
        <p:spPr bwMode="auto">
          <a:xfrm>
            <a:off x="3203574" y="476250"/>
            <a:ext cx="2816225" cy="1689757"/>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re 1"/>
          <p:cNvSpPr>
            <a:spLocks noGrp="1"/>
          </p:cNvSpPr>
          <p:nvPr>
            <p:ph type="title"/>
          </p:nvPr>
        </p:nvSpPr>
        <p:spPr>
          <a:xfrm>
            <a:off x="503238" y="188640"/>
            <a:ext cx="8183562" cy="1460053"/>
          </a:xfrm>
          <a:solidFill>
            <a:srgbClr val="FF0000"/>
          </a:solidFill>
        </p:spPr>
        <p:txBody>
          <a:bodyPr/>
          <a:lstStyle/>
          <a:p>
            <a:pPr eaLnBrk="1" hangingPunct="1"/>
            <a:br>
              <a:rPr lang="fr-CA" sz="2800" dirty="0"/>
            </a:br>
            <a:br>
              <a:rPr lang="fr-CA" sz="2800" dirty="0"/>
            </a:br>
            <a:r>
              <a:rPr lang="fr-CA" dirty="0"/>
              <a:t>Présentation du personnel </a:t>
            </a:r>
            <a:br>
              <a:rPr lang="fr-CA" sz="2800" dirty="0"/>
            </a:br>
            <a:r>
              <a:rPr lang="fr-CA" sz="2800" dirty="0"/>
              <a:t> </a:t>
            </a:r>
            <a:r>
              <a:rPr lang="fr-CA" sz="2400" dirty="0"/>
              <a:t>2022-2023</a:t>
            </a:r>
            <a:br>
              <a:rPr lang="fr-CA" sz="3200" dirty="0"/>
            </a:br>
            <a:endParaRPr lang="fr-CA" sz="3200" dirty="0"/>
          </a:p>
        </p:txBody>
      </p:sp>
      <p:sp>
        <p:nvSpPr>
          <p:cNvPr id="24579" name="Espace réservé du contenu 2"/>
          <p:cNvSpPr>
            <a:spLocks noGrp="1"/>
          </p:cNvSpPr>
          <p:nvPr>
            <p:ph idx="1"/>
          </p:nvPr>
        </p:nvSpPr>
        <p:spPr>
          <a:xfrm>
            <a:off x="503238" y="1648693"/>
            <a:ext cx="8183562" cy="4372595"/>
          </a:xfrm>
        </p:spPr>
        <p:txBody>
          <a:bodyPr/>
          <a:lstStyle/>
          <a:p>
            <a:pPr marL="265113" indent="-265113" eaLnBrk="1" hangingPunct="1">
              <a:spcBef>
                <a:spcPts val="575"/>
              </a:spcBef>
              <a:buFont typeface="Wingdings 2" pitchFamily="18" charset="2"/>
              <a:buChar char=""/>
            </a:pPr>
            <a:endParaRPr lang="fr-FR" sz="2000" dirty="0"/>
          </a:p>
          <a:p>
            <a:pPr marL="265113" indent="-265113" eaLnBrk="1" hangingPunct="1">
              <a:spcBef>
                <a:spcPts val="575"/>
              </a:spcBef>
              <a:buFont typeface="Wingdings 2" pitchFamily="18" charset="2"/>
              <a:buChar char=""/>
            </a:pPr>
            <a:endParaRPr lang="fr-FR" sz="2000" dirty="0"/>
          </a:p>
          <a:p>
            <a:pPr marL="265113" indent="-265113" eaLnBrk="1" hangingPunct="1">
              <a:spcBef>
                <a:spcPts val="575"/>
              </a:spcBef>
              <a:buFont typeface="Wingdings 2" pitchFamily="18" charset="2"/>
              <a:buChar char=""/>
            </a:pPr>
            <a:r>
              <a:rPr lang="fr-FR" sz="2000" dirty="0"/>
              <a:t>Richard Dufort, direction générale, à la retraite depuis le 22 avril 2023</a:t>
            </a:r>
          </a:p>
          <a:p>
            <a:pPr marL="265113" indent="-265113" eaLnBrk="1" hangingPunct="1">
              <a:spcBef>
                <a:spcPts val="575"/>
              </a:spcBef>
              <a:buFont typeface="Wingdings 2" pitchFamily="18" charset="2"/>
              <a:buChar char=""/>
            </a:pPr>
            <a:r>
              <a:rPr lang="fr-CA" sz="2000" dirty="0"/>
              <a:t>Johanne Pelletier, </a:t>
            </a:r>
            <a:r>
              <a:rPr lang="fr-CA" sz="2000" dirty="0" err="1"/>
              <a:t>Act</a:t>
            </a:r>
            <a:r>
              <a:rPr lang="fr-CA" sz="2000" dirty="0"/>
              <a:t>. de mise en forme et  </a:t>
            </a:r>
            <a:r>
              <a:rPr lang="fr-CA" sz="2000" dirty="0" err="1"/>
              <a:t>act</a:t>
            </a:r>
            <a:r>
              <a:rPr lang="fr-CA" sz="2000" dirty="0"/>
              <a:t>. spécialisées</a:t>
            </a:r>
          </a:p>
          <a:p>
            <a:pPr marL="265113" indent="-265113" eaLnBrk="1" hangingPunct="1">
              <a:spcBef>
                <a:spcPts val="575"/>
              </a:spcBef>
              <a:buFont typeface="Wingdings 2" pitchFamily="18" charset="2"/>
              <a:buChar char=""/>
            </a:pPr>
            <a:r>
              <a:rPr lang="fr-CA" sz="2000" dirty="0" err="1"/>
              <a:t>Ouafa</a:t>
            </a:r>
            <a:r>
              <a:rPr lang="fr-CA" sz="2000" dirty="0"/>
              <a:t> Hamouda, </a:t>
            </a:r>
            <a:r>
              <a:rPr lang="fr-CA" sz="2000" dirty="0" err="1"/>
              <a:t>Act</a:t>
            </a:r>
            <a:r>
              <a:rPr lang="fr-CA" sz="2000" dirty="0"/>
              <a:t>. de mise en forme</a:t>
            </a:r>
          </a:p>
          <a:p>
            <a:pPr marL="265113" indent="-265113" eaLnBrk="1" hangingPunct="1">
              <a:spcBef>
                <a:spcPts val="575"/>
              </a:spcBef>
              <a:buFont typeface="Wingdings 2" pitchFamily="18" charset="2"/>
              <a:buChar char=""/>
            </a:pPr>
            <a:r>
              <a:rPr lang="fr-CA" sz="2000" dirty="0"/>
              <a:t>Louise  Desilets, </a:t>
            </a:r>
            <a:r>
              <a:rPr lang="fr-CA" sz="2000" dirty="0" err="1"/>
              <a:t>Act</a:t>
            </a:r>
            <a:r>
              <a:rPr lang="fr-CA" sz="2000" dirty="0"/>
              <a:t>. de mise en forme et </a:t>
            </a:r>
            <a:r>
              <a:rPr lang="fr-CA" sz="2000" dirty="0" err="1"/>
              <a:t>act</a:t>
            </a:r>
            <a:r>
              <a:rPr lang="fr-CA" sz="2000" dirty="0"/>
              <a:t>. spécialisées, fin décembre 2023</a:t>
            </a:r>
          </a:p>
          <a:p>
            <a:pPr marL="265113" indent="-265113" eaLnBrk="1" hangingPunct="1">
              <a:spcBef>
                <a:spcPts val="575"/>
              </a:spcBef>
              <a:buFont typeface="Wingdings 2" pitchFamily="18" charset="2"/>
              <a:buChar char=""/>
            </a:pPr>
            <a:r>
              <a:rPr lang="fr-CA" sz="2000" dirty="0"/>
              <a:t>Francine Houle, </a:t>
            </a:r>
            <a:r>
              <a:rPr lang="fr-CA" sz="2000" dirty="0" err="1"/>
              <a:t>Act</a:t>
            </a:r>
            <a:r>
              <a:rPr lang="fr-CA" sz="2000" dirty="0"/>
              <a:t>. de mise en forme et </a:t>
            </a:r>
            <a:r>
              <a:rPr lang="fr-CA" sz="2000" dirty="0" err="1"/>
              <a:t>act</a:t>
            </a:r>
            <a:r>
              <a:rPr lang="fr-CA" sz="2000" dirty="0"/>
              <a:t>. spécialisées</a:t>
            </a:r>
            <a:endParaRPr lang="en-CA" sz="2000" dirty="0"/>
          </a:p>
          <a:p>
            <a:pPr marL="265113" indent="-265113" eaLnBrk="1" hangingPunct="1">
              <a:spcBef>
                <a:spcPts val="575"/>
              </a:spcBef>
              <a:buFont typeface="Wingdings 2" pitchFamily="18" charset="2"/>
              <a:buChar char=""/>
            </a:pPr>
            <a:r>
              <a:rPr lang="en-CA" sz="2000" dirty="0"/>
              <a:t>Sandra </a:t>
            </a:r>
            <a:r>
              <a:rPr lang="en-CA" sz="2000" dirty="0" err="1"/>
              <a:t>Laniel</a:t>
            </a:r>
            <a:r>
              <a:rPr lang="en-CA" sz="2000" dirty="0"/>
              <a:t>, </a:t>
            </a:r>
            <a:r>
              <a:rPr lang="fr-CA" sz="2000" dirty="0" err="1"/>
              <a:t>Act</a:t>
            </a:r>
            <a:r>
              <a:rPr lang="fr-CA" sz="2000" dirty="0"/>
              <a:t>. de mise en forme</a:t>
            </a:r>
            <a:r>
              <a:rPr lang="en-CA" sz="2000" dirty="0"/>
              <a:t>, début Janvier 2023</a:t>
            </a:r>
          </a:p>
          <a:p>
            <a:pPr marL="265113" indent="-265113" eaLnBrk="1" hangingPunct="1">
              <a:spcBef>
                <a:spcPts val="575"/>
              </a:spcBef>
              <a:buFont typeface="Wingdings 2" pitchFamily="18" charset="2"/>
              <a:buChar char=""/>
            </a:pPr>
            <a:r>
              <a:rPr lang="en-CA" sz="2000" dirty="0"/>
              <a:t>Nicole Brodeur, </a:t>
            </a:r>
            <a:r>
              <a:rPr lang="en-CA" sz="2000" dirty="0" err="1"/>
              <a:t>adjointe</a:t>
            </a:r>
            <a:r>
              <a:rPr lang="en-CA" sz="2000" dirty="0"/>
              <a:t> administrative, fin </a:t>
            </a:r>
            <a:r>
              <a:rPr lang="en-CA" sz="2000" dirty="0" err="1"/>
              <a:t>décembre</a:t>
            </a:r>
            <a:r>
              <a:rPr lang="en-CA" sz="2000" dirty="0"/>
              <a:t> 2022</a:t>
            </a:r>
          </a:p>
          <a:p>
            <a:pPr marL="0" indent="0" eaLnBrk="1" hangingPunct="1">
              <a:spcBef>
                <a:spcPts val="575"/>
              </a:spcBef>
              <a:buNone/>
            </a:pPr>
            <a:endParaRPr lang="en-CA" sz="2000" dirty="0"/>
          </a:p>
          <a:p>
            <a:pPr marL="0" indent="0" eaLnBrk="1" hangingPunct="1">
              <a:spcBef>
                <a:spcPts val="575"/>
              </a:spcBef>
              <a:buNone/>
            </a:pPr>
            <a:endParaRPr lang="en-CA" sz="2000" dirty="0"/>
          </a:p>
          <a:p>
            <a:pPr marL="265113" indent="-265113" eaLnBrk="1" hangingPunct="1">
              <a:spcBef>
                <a:spcPts val="575"/>
              </a:spcBef>
              <a:buFont typeface="Wingdings 2" pitchFamily="18" charset="2"/>
              <a:buChar char=""/>
            </a:pPr>
            <a:endParaRPr lang="fr-CA" sz="2000" dirty="0"/>
          </a:p>
          <a:p>
            <a:pPr marL="265113" indent="-265113" eaLnBrk="1" hangingPunct="1">
              <a:spcBef>
                <a:spcPts val="575"/>
              </a:spcBef>
              <a:buFont typeface="Wingdings 2" pitchFamily="18" charset="2"/>
              <a:buChar char=""/>
            </a:pPr>
            <a:endParaRPr lang="fr-CA" sz="2000" dirty="0"/>
          </a:p>
          <a:p>
            <a:pPr marL="265113" indent="-265113" eaLnBrk="1" hangingPunct="1">
              <a:spcBef>
                <a:spcPts val="575"/>
              </a:spcBef>
              <a:buFont typeface="Wingdings 2" pitchFamily="18" charset="2"/>
              <a:buChar char=""/>
            </a:pPr>
            <a:endParaRPr lang="fr-CA" sz="2000" dirty="0"/>
          </a:p>
        </p:txBody>
      </p:sp>
      <p:sp>
        <p:nvSpPr>
          <p:cNvPr id="25603" name="Espace réservé du pied de page 4"/>
          <p:cNvSpPr>
            <a:spLocks noGrp="1"/>
          </p:cNvSpPr>
          <p:nvPr>
            <p:ph type="ftr" sz="quarter" idx="11"/>
          </p:nvPr>
        </p:nvSpPr>
        <p:spPr bwMode="auto">
          <a:ln>
            <a:miter lim="800000"/>
            <a:headEnd/>
            <a:tailEnd/>
          </a:ln>
        </p:spPr>
        <p:txBody>
          <a:bodyPr wrap="square" numCol="1" compatLnSpc="1">
            <a:prstTxWarp prst="textNoShape">
              <a:avLst/>
            </a:prstTxWarp>
          </a:bodyPr>
          <a:lstStyle/>
          <a:p>
            <a:pPr>
              <a:defRPr/>
            </a:pPr>
            <a:r>
              <a:rPr lang="fr-CA" dirty="0"/>
              <a:t>Rapport 2022-2023 </a:t>
            </a:r>
          </a:p>
        </p:txBody>
      </p:sp>
      <p:sp>
        <p:nvSpPr>
          <p:cNvPr id="4" name="Espace réservé du numéro de diapositive 3"/>
          <p:cNvSpPr>
            <a:spLocks noGrp="1"/>
          </p:cNvSpPr>
          <p:nvPr>
            <p:ph type="sldNum" sz="quarter" idx="12"/>
          </p:nvPr>
        </p:nvSpPr>
        <p:spPr/>
        <p:txBody>
          <a:bodyPr/>
          <a:lstStyle/>
          <a:p>
            <a:pPr>
              <a:defRPr/>
            </a:pPr>
            <a:fld id="{D21E74EE-0320-498B-B6A8-91AB385EC9B9}" type="slidenum">
              <a:rPr lang="fr-CA"/>
              <a:pPr>
                <a:defRPr/>
              </a:pPr>
              <a:t>10</a:t>
            </a:fld>
            <a:endParaRPr lang="fr-CA"/>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0000"/>
          </a:solidFill>
        </p:spPr>
        <p:txBody>
          <a:bodyPr/>
          <a:lstStyle/>
          <a:p>
            <a:r>
              <a:rPr lang="fr-CA" dirty="0"/>
              <a:t>             Mission du Club</a:t>
            </a:r>
          </a:p>
        </p:txBody>
      </p:sp>
      <p:sp>
        <p:nvSpPr>
          <p:cNvPr id="3" name="Espace réservé du contenu 2"/>
          <p:cNvSpPr>
            <a:spLocks noGrp="1"/>
          </p:cNvSpPr>
          <p:nvPr>
            <p:ph idx="1"/>
          </p:nvPr>
        </p:nvSpPr>
        <p:spPr/>
        <p:txBody>
          <a:bodyPr/>
          <a:lstStyle/>
          <a:p>
            <a:pPr lvl="0">
              <a:buNone/>
            </a:pPr>
            <a:endParaRPr lang="fr-CA" dirty="0"/>
          </a:p>
          <a:p>
            <a:pPr>
              <a:buNone/>
            </a:pPr>
            <a:r>
              <a:rPr lang="fr-CA" dirty="0"/>
              <a:t>Organisme à but non lucratif visant à :</a:t>
            </a:r>
          </a:p>
          <a:p>
            <a:pPr lvl="0"/>
            <a:r>
              <a:rPr lang="fr-CA" dirty="0"/>
              <a:t>Promouvoir et valoriser les bienfaits physiques et sociaux du conditionnement physique pour les personnes de 50 ans et plus.</a:t>
            </a:r>
          </a:p>
          <a:p>
            <a:pPr lvl="0"/>
            <a:r>
              <a:rPr lang="fr-CA" dirty="0"/>
              <a:t>Promouvoir et encourager la pratique régulière d’activités physiques, sportives et de plein air pour les personnes de 50 ans et plus.</a:t>
            </a:r>
          </a:p>
          <a:p>
            <a:pPr>
              <a:buNone/>
            </a:pPr>
            <a:r>
              <a:rPr lang="fr-CA" b="1" dirty="0"/>
              <a:t> </a:t>
            </a:r>
            <a:endParaRPr lang="fr-CA" dirty="0"/>
          </a:p>
          <a:p>
            <a:endParaRPr lang="fr-CA" dirty="0"/>
          </a:p>
        </p:txBody>
      </p:sp>
      <p:sp>
        <p:nvSpPr>
          <p:cNvPr id="4" name="Espace réservé du pied de page 3"/>
          <p:cNvSpPr>
            <a:spLocks noGrp="1"/>
          </p:cNvSpPr>
          <p:nvPr>
            <p:ph type="ftr" sz="quarter" idx="11"/>
          </p:nvPr>
        </p:nvSpPr>
        <p:spPr/>
        <p:txBody>
          <a:bodyPr/>
          <a:lstStyle/>
          <a:p>
            <a:pPr>
              <a:defRPr/>
            </a:pPr>
            <a:r>
              <a:rPr lang="fr-CA" dirty="0"/>
              <a:t>Rapport 2022-2023 </a:t>
            </a:r>
          </a:p>
        </p:txBody>
      </p:sp>
      <p:sp>
        <p:nvSpPr>
          <p:cNvPr id="5" name="Espace réservé du numéro de diapositive 4"/>
          <p:cNvSpPr>
            <a:spLocks noGrp="1"/>
          </p:cNvSpPr>
          <p:nvPr>
            <p:ph type="sldNum" sz="quarter" idx="12"/>
          </p:nvPr>
        </p:nvSpPr>
        <p:spPr/>
        <p:txBody>
          <a:bodyPr/>
          <a:lstStyle/>
          <a:p>
            <a:pPr>
              <a:defRPr/>
            </a:pPr>
            <a:fld id="{0C5543BE-C79E-4E1A-AC9E-10AE636DBD7D}" type="slidenum">
              <a:rPr lang="fr-CA" smtClean="0"/>
              <a:pPr>
                <a:defRPr/>
              </a:pPr>
              <a:t>11</a:t>
            </a:fld>
            <a:endParaRPr lang="fr-CA"/>
          </a:p>
        </p:txBody>
      </p:sp>
      <p:pic>
        <p:nvPicPr>
          <p:cNvPr id="6" name="Image 7" descr="C:\Users\Richard\Documents\Programmation 2012-2013\club_50ans_final_4juin.jpg"/>
          <p:cNvPicPr>
            <a:picLocks noChangeAspect="1" noChangeArrowheads="1"/>
          </p:cNvPicPr>
          <p:nvPr/>
        </p:nvPicPr>
        <p:blipFill>
          <a:blip r:embed="rId2" cstate="print"/>
          <a:srcRect/>
          <a:stretch>
            <a:fillRect/>
          </a:stretch>
        </p:blipFill>
        <p:spPr bwMode="auto">
          <a:xfrm>
            <a:off x="251520" y="169290"/>
            <a:ext cx="2512640" cy="143091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476375" y="608013"/>
            <a:ext cx="6264275" cy="1143000"/>
          </a:xfrm>
          <a:solidFill>
            <a:srgbClr val="FF0000"/>
          </a:solidFill>
        </p:spPr>
        <p:txBody>
          <a:bodyPr/>
          <a:lstStyle/>
          <a:p>
            <a:pPr eaLnBrk="1" hangingPunct="1"/>
            <a:r>
              <a:rPr lang="fr-FR" dirty="0"/>
              <a:t>Conclusion</a:t>
            </a:r>
          </a:p>
        </p:txBody>
      </p:sp>
      <p:sp>
        <p:nvSpPr>
          <p:cNvPr id="25603" name="Rectangle 3"/>
          <p:cNvSpPr>
            <a:spLocks noGrp="1" noChangeArrowheads="1"/>
          </p:cNvSpPr>
          <p:nvPr>
            <p:ph idx="1"/>
          </p:nvPr>
        </p:nvSpPr>
        <p:spPr>
          <a:xfrm>
            <a:off x="468313" y="1928813"/>
            <a:ext cx="8135937" cy="4308475"/>
          </a:xfrm>
        </p:spPr>
        <p:txBody>
          <a:bodyPr/>
          <a:lstStyle/>
          <a:p>
            <a:pPr eaLnBrk="1" hangingPunct="1">
              <a:buFont typeface="Wingdings" pitchFamily="2" charset="2"/>
              <a:buNone/>
            </a:pPr>
            <a:r>
              <a:rPr lang="fr-FR" sz="2400" b="1" dirty="0"/>
              <a:t>    </a:t>
            </a:r>
            <a:r>
              <a:rPr lang="fr-FR" sz="2400" b="1" u="sng" dirty="0"/>
              <a:t>Les préoccupations constantes du </a:t>
            </a:r>
            <a:r>
              <a:rPr lang="fr-FR" sz="2400" b="1" u="sng"/>
              <a:t>conseil d’administration et </a:t>
            </a:r>
            <a:r>
              <a:rPr lang="fr-FR" sz="2400" b="1" u="sng" dirty="0"/>
              <a:t>de la direction:</a:t>
            </a:r>
          </a:p>
          <a:p>
            <a:pPr eaLnBrk="1" hangingPunct="1"/>
            <a:endParaRPr lang="fr-FR" sz="2400" dirty="0"/>
          </a:p>
          <a:p>
            <a:pPr eaLnBrk="1" hangingPunct="1"/>
            <a:r>
              <a:rPr lang="fr-FR" sz="2400" dirty="0"/>
              <a:t>En matière d’activité physique de sport et de plein air,  une offre de service de qualité, sécuritaire, diversifiée, adaptée, inclusive et accessible pour tous les Montréalais et Montréalaises de 50 ans et plus .</a:t>
            </a:r>
          </a:p>
          <a:p>
            <a:pPr eaLnBrk="1" hangingPunct="1">
              <a:buFont typeface="Wingdings" pitchFamily="2" charset="2"/>
              <a:buNone/>
            </a:pPr>
            <a:endParaRPr lang="fr-FR" sz="2400" dirty="0"/>
          </a:p>
          <a:p>
            <a:pPr eaLnBrk="1" hangingPunct="1"/>
            <a:r>
              <a:rPr lang="fr-FR" sz="2400" dirty="0"/>
              <a:t>Le </a:t>
            </a:r>
            <a:r>
              <a:rPr lang="fr-FR" sz="2400" u="sng" dirty="0"/>
              <a:t>recrutement</a:t>
            </a:r>
            <a:r>
              <a:rPr lang="fr-FR" sz="2400" dirty="0"/>
              <a:t> et la </a:t>
            </a:r>
            <a:r>
              <a:rPr lang="fr-FR" sz="2400" u="sng" dirty="0"/>
              <a:t>fidélisation</a:t>
            </a:r>
            <a:r>
              <a:rPr lang="fr-FR" sz="2400" dirty="0"/>
              <a:t> des membres et des employés.es au Club 50 ans + de Claude-Robillard.</a:t>
            </a:r>
          </a:p>
          <a:p>
            <a:pPr eaLnBrk="1" hangingPunct="1">
              <a:buFont typeface="Wingdings" pitchFamily="2" charset="2"/>
              <a:buNone/>
            </a:pPr>
            <a:endParaRPr lang="fr-FR" sz="2400" dirty="0"/>
          </a:p>
          <a:p>
            <a:pPr eaLnBrk="1" hangingPunct="1"/>
            <a:endParaRPr lang="fr-FR" sz="2400" dirty="0"/>
          </a:p>
          <a:p>
            <a:pPr eaLnBrk="1" hangingPunct="1"/>
            <a:endParaRPr lang="fr-FR" sz="2400" dirty="0"/>
          </a:p>
          <a:p>
            <a:pPr eaLnBrk="1" hangingPunct="1"/>
            <a:endParaRPr lang="fr-FR" sz="2400" dirty="0"/>
          </a:p>
        </p:txBody>
      </p:sp>
      <p:sp>
        <p:nvSpPr>
          <p:cNvPr id="24579" name="Espace réservé du pied de page 4"/>
          <p:cNvSpPr>
            <a:spLocks noGrp="1"/>
          </p:cNvSpPr>
          <p:nvPr>
            <p:ph type="ftr" sz="quarter" idx="11"/>
          </p:nvPr>
        </p:nvSpPr>
        <p:spPr bwMode="auto">
          <a:ln>
            <a:miter lim="800000"/>
            <a:headEnd/>
            <a:tailEnd/>
          </a:ln>
        </p:spPr>
        <p:txBody>
          <a:bodyPr wrap="square" numCol="1" compatLnSpc="1">
            <a:prstTxWarp prst="textNoShape">
              <a:avLst/>
            </a:prstTxWarp>
          </a:bodyPr>
          <a:lstStyle/>
          <a:p>
            <a:pPr>
              <a:defRPr/>
            </a:pPr>
            <a:r>
              <a:rPr lang="fr-FR" dirty="0"/>
              <a:t>Rapport 2022-2023 </a:t>
            </a:r>
          </a:p>
        </p:txBody>
      </p:sp>
      <p:sp>
        <p:nvSpPr>
          <p:cNvPr id="7" name="Espace réservé du numéro de diapositive 5"/>
          <p:cNvSpPr>
            <a:spLocks noGrp="1"/>
          </p:cNvSpPr>
          <p:nvPr>
            <p:ph type="sldNum" sz="quarter" idx="12"/>
          </p:nvPr>
        </p:nvSpPr>
        <p:spPr/>
        <p:txBody>
          <a:bodyPr>
            <a:normAutofit/>
          </a:bodyPr>
          <a:lstStyle/>
          <a:p>
            <a:pPr>
              <a:defRPr/>
            </a:pPr>
            <a:fld id="{8DBA956D-0A7A-44B0-BA15-067AFA6157EE}" type="slidenum">
              <a:rPr lang="fr-FR"/>
              <a:pPr>
                <a:defRPr/>
              </a:pPr>
              <a:t>12</a:t>
            </a:fld>
            <a:endParaRPr lang="fr-FR"/>
          </a:p>
        </p:txBody>
      </p:sp>
    </p:spTree>
  </p:cSld>
  <p:clrMapOvr>
    <a:masterClrMapping/>
  </p:clrMapOvr>
  <p:transition>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755650" y="608013"/>
            <a:ext cx="8159750" cy="1143000"/>
          </a:xfrm>
          <a:solidFill>
            <a:srgbClr val="FF0000"/>
          </a:solidFill>
        </p:spPr>
        <p:txBody>
          <a:bodyPr/>
          <a:lstStyle/>
          <a:p>
            <a:pPr eaLnBrk="1" hangingPunct="1"/>
            <a:r>
              <a:rPr lang="fr-FR"/>
              <a:t>Introduction</a:t>
            </a:r>
          </a:p>
        </p:txBody>
      </p:sp>
      <p:sp>
        <p:nvSpPr>
          <p:cNvPr id="16387" name="Rectangle 3"/>
          <p:cNvSpPr>
            <a:spLocks noGrp="1" noChangeArrowheads="1"/>
          </p:cNvSpPr>
          <p:nvPr>
            <p:ph idx="1"/>
          </p:nvPr>
        </p:nvSpPr>
        <p:spPr>
          <a:xfrm>
            <a:off x="503238" y="2060575"/>
            <a:ext cx="8183562" cy="3816350"/>
          </a:xfrm>
        </p:spPr>
        <p:txBody>
          <a:bodyPr/>
          <a:lstStyle/>
          <a:p>
            <a:pPr eaLnBrk="1" hangingPunct="1"/>
            <a:endParaRPr lang="fr-FR" sz="2800" dirty="0"/>
          </a:p>
          <a:p>
            <a:pPr eaLnBrk="1" hangingPunct="1"/>
            <a:r>
              <a:rPr lang="fr-FR" sz="2800" dirty="0"/>
              <a:t>Présentation sommaire de la clientèle 2022-2023 </a:t>
            </a:r>
          </a:p>
          <a:p>
            <a:pPr marL="0" indent="0" eaLnBrk="1" hangingPunct="1">
              <a:buNone/>
            </a:pPr>
            <a:endParaRPr lang="fr-FR" sz="2800" dirty="0"/>
          </a:p>
          <a:p>
            <a:pPr eaLnBrk="1" hangingPunct="1"/>
            <a:r>
              <a:rPr lang="fr-FR" sz="2800" dirty="0"/>
              <a:t>Johanne Pelletier, direction générale depuis le 23 avril 2023</a:t>
            </a:r>
          </a:p>
          <a:p>
            <a:pPr marL="0" indent="0" eaLnBrk="1" hangingPunct="1">
              <a:buNone/>
            </a:pPr>
            <a:r>
              <a:rPr lang="fr-FR" sz="2800" dirty="0"/>
              <a:t>    </a:t>
            </a:r>
          </a:p>
          <a:p>
            <a:pPr marL="0" indent="0" eaLnBrk="1" hangingPunct="1">
              <a:buNone/>
            </a:pPr>
            <a:endParaRPr lang="fr-FR" sz="2800" dirty="0"/>
          </a:p>
          <a:p>
            <a:pPr eaLnBrk="1" hangingPunct="1">
              <a:buFont typeface="Wingdings 2" pitchFamily="18" charset="2"/>
              <a:buNone/>
            </a:pPr>
            <a:endParaRPr lang="fr-FR" dirty="0"/>
          </a:p>
          <a:p>
            <a:pPr eaLnBrk="1" hangingPunct="1"/>
            <a:endParaRPr lang="fr-FR" dirty="0"/>
          </a:p>
        </p:txBody>
      </p:sp>
      <p:sp>
        <p:nvSpPr>
          <p:cNvPr id="12291" name="Espace réservé du pied de page 4"/>
          <p:cNvSpPr>
            <a:spLocks noGrp="1"/>
          </p:cNvSpPr>
          <p:nvPr>
            <p:ph type="ftr" sz="quarter" idx="11"/>
          </p:nvPr>
        </p:nvSpPr>
        <p:spPr bwMode="auto">
          <a:ln>
            <a:miter lim="800000"/>
            <a:headEnd/>
            <a:tailEnd/>
          </a:ln>
        </p:spPr>
        <p:txBody>
          <a:bodyPr wrap="square" numCol="1" compatLnSpc="1">
            <a:prstTxWarp prst="textNoShape">
              <a:avLst/>
            </a:prstTxWarp>
          </a:bodyPr>
          <a:lstStyle/>
          <a:p>
            <a:pPr>
              <a:defRPr/>
            </a:pPr>
            <a:r>
              <a:rPr lang="fr-FR" dirty="0"/>
              <a:t>Rapport 2022-2023 </a:t>
            </a:r>
          </a:p>
        </p:txBody>
      </p:sp>
      <p:sp>
        <p:nvSpPr>
          <p:cNvPr id="7" name="Espace réservé du numéro de diapositive 5"/>
          <p:cNvSpPr>
            <a:spLocks noGrp="1"/>
          </p:cNvSpPr>
          <p:nvPr>
            <p:ph type="sldNum" sz="quarter" idx="12"/>
          </p:nvPr>
        </p:nvSpPr>
        <p:spPr/>
        <p:txBody>
          <a:bodyPr>
            <a:normAutofit/>
          </a:bodyPr>
          <a:lstStyle/>
          <a:p>
            <a:pPr>
              <a:defRPr/>
            </a:pPr>
            <a:fld id="{52AC56B5-CA1A-469E-8E5B-8214BC16DBAA}" type="slidenum">
              <a:rPr lang="fr-FR"/>
              <a:pPr>
                <a:defRPr/>
              </a:pPr>
              <a:t>2</a:t>
            </a:fld>
            <a:endParaRPr lang="fr-FR"/>
          </a:p>
        </p:txBody>
      </p:sp>
    </p:spTree>
  </p:cSld>
  <p:clrMapOvr>
    <a:masterClrMapping/>
  </p:clrMapOvr>
  <p:transition>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57188" y="228600"/>
            <a:ext cx="8558212" cy="1057275"/>
          </a:xfrm>
          <a:solidFill>
            <a:srgbClr val="FF0000"/>
          </a:solidFill>
        </p:spPr>
        <p:txBody>
          <a:bodyPr/>
          <a:lstStyle/>
          <a:p>
            <a:pPr eaLnBrk="1" hangingPunct="1"/>
            <a:r>
              <a:rPr lang="fr-FR"/>
              <a:t>Plan de présentation</a:t>
            </a:r>
          </a:p>
        </p:txBody>
      </p:sp>
      <p:sp>
        <p:nvSpPr>
          <p:cNvPr id="17411" name="Rectangle 3"/>
          <p:cNvSpPr>
            <a:spLocks noGrp="1" noChangeArrowheads="1"/>
          </p:cNvSpPr>
          <p:nvPr>
            <p:ph idx="1"/>
          </p:nvPr>
        </p:nvSpPr>
        <p:spPr>
          <a:xfrm>
            <a:off x="642938" y="1628775"/>
            <a:ext cx="8272462" cy="4467225"/>
          </a:xfrm>
        </p:spPr>
        <p:txBody>
          <a:bodyPr/>
          <a:lstStyle/>
          <a:p>
            <a:pPr marL="533400" indent="-533400" eaLnBrk="1" hangingPunct="1">
              <a:spcBef>
                <a:spcPts val="575"/>
              </a:spcBef>
            </a:pPr>
            <a:endParaRPr lang="fr-FR" sz="1200" b="1" dirty="0"/>
          </a:p>
          <a:p>
            <a:pPr marL="533400" indent="-533400" eaLnBrk="1" hangingPunct="1">
              <a:lnSpc>
                <a:spcPct val="150000"/>
              </a:lnSpc>
              <a:spcBef>
                <a:spcPts val="575"/>
              </a:spcBef>
              <a:buFont typeface="Wingdings 2" pitchFamily="18" charset="2"/>
              <a:buChar char=""/>
            </a:pPr>
            <a:r>
              <a:rPr lang="fr-FR" sz="1200" b="1" dirty="0"/>
              <a:t>Nombre total des inscriptions aux activités</a:t>
            </a:r>
          </a:p>
          <a:p>
            <a:pPr marL="533400" indent="-533400" eaLnBrk="1" hangingPunct="1">
              <a:spcBef>
                <a:spcPts val="575"/>
              </a:spcBef>
              <a:buFont typeface="Wingdings 2" pitchFamily="18" charset="2"/>
              <a:buChar char=""/>
            </a:pPr>
            <a:r>
              <a:rPr lang="fr-FR" sz="1200" b="1" dirty="0"/>
              <a:t>Nombre total des inscriptions  par secteur</a:t>
            </a:r>
            <a:r>
              <a:rPr lang="fr-FR" sz="1200" dirty="0"/>
              <a:t>:</a:t>
            </a:r>
          </a:p>
          <a:p>
            <a:pPr marL="533400" indent="-533400" eaLnBrk="1" hangingPunct="1">
              <a:spcBef>
                <a:spcPts val="575"/>
              </a:spcBef>
              <a:buNone/>
            </a:pPr>
            <a:r>
              <a:rPr lang="fr-FR" sz="1200" dirty="0"/>
              <a:t>         		 	</a:t>
            </a:r>
            <a:r>
              <a:rPr lang="fr-FR" sz="1200" dirty="0">
                <a:solidFill>
                  <a:srgbClr val="FF0000"/>
                </a:solidFill>
              </a:rPr>
              <a:t>Conditionnement physique </a:t>
            </a:r>
            <a:r>
              <a:rPr lang="fr-FR" sz="1200" dirty="0"/>
              <a:t>(affiliation session ou annuelle),</a:t>
            </a:r>
          </a:p>
          <a:p>
            <a:pPr marL="533400" indent="-533400" eaLnBrk="1" hangingPunct="1">
              <a:spcBef>
                <a:spcPts val="575"/>
              </a:spcBef>
              <a:buNone/>
            </a:pPr>
            <a:r>
              <a:rPr lang="fr-FR" sz="1200" dirty="0"/>
              <a:t>         			 </a:t>
            </a:r>
            <a:r>
              <a:rPr lang="fr-FR" sz="1200" dirty="0">
                <a:solidFill>
                  <a:srgbClr val="FF0000"/>
                </a:solidFill>
              </a:rPr>
              <a:t>Cours spécialisés</a:t>
            </a:r>
            <a:r>
              <a:rPr lang="fr-FR" sz="1200" dirty="0"/>
              <a:t>,  ( </a:t>
            </a:r>
            <a:r>
              <a:rPr lang="fr-FR" sz="1200" dirty="0" err="1"/>
              <a:t>Essentrics</a:t>
            </a:r>
            <a:r>
              <a:rPr lang="fr-FR" sz="1200" dirty="0"/>
              <a:t> , Pilates, Flexibilité, Tai-Chi, 						          </a:t>
            </a:r>
            <a:r>
              <a:rPr lang="fr-FR" sz="1200" dirty="0" err="1"/>
              <a:t>cardiovélo</a:t>
            </a:r>
            <a:r>
              <a:rPr lang="fr-FR" sz="1200" dirty="0"/>
              <a:t> )</a:t>
            </a:r>
          </a:p>
          <a:p>
            <a:pPr marL="533400" indent="-533400" eaLnBrk="1" hangingPunct="1">
              <a:spcBef>
                <a:spcPts val="575"/>
              </a:spcBef>
              <a:buNone/>
            </a:pPr>
            <a:r>
              <a:rPr lang="fr-FR" sz="1200" dirty="0"/>
              <a:t>          			 </a:t>
            </a:r>
            <a:r>
              <a:rPr lang="fr-FR" sz="1200" dirty="0">
                <a:solidFill>
                  <a:srgbClr val="FF0000"/>
                </a:solidFill>
              </a:rPr>
              <a:t>Activités sportives libres</a:t>
            </a:r>
            <a:r>
              <a:rPr lang="fr-FR" sz="1200" dirty="0"/>
              <a:t>, (tennis de table)</a:t>
            </a:r>
          </a:p>
          <a:p>
            <a:pPr marL="533400" indent="-533400" eaLnBrk="1" hangingPunct="1">
              <a:spcBef>
                <a:spcPts val="575"/>
              </a:spcBef>
              <a:buNone/>
            </a:pPr>
            <a:r>
              <a:rPr lang="fr-FR" sz="1200" dirty="0"/>
              <a:t>          			 </a:t>
            </a:r>
            <a:r>
              <a:rPr lang="fr-FR" sz="1200" dirty="0">
                <a:solidFill>
                  <a:srgbClr val="FF0000"/>
                </a:solidFill>
              </a:rPr>
              <a:t>Plein air  </a:t>
            </a:r>
            <a:r>
              <a:rPr lang="fr-FR" sz="1200" dirty="0"/>
              <a:t>(</a:t>
            </a:r>
            <a:r>
              <a:rPr lang="fr-FR" sz="1200" dirty="0">
                <a:solidFill>
                  <a:srgbClr val="FF0000"/>
                </a:solidFill>
              </a:rPr>
              <a:t> </a:t>
            </a:r>
            <a:r>
              <a:rPr lang="fr-FR" sz="1200" dirty="0"/>
              <a:t>randonnée pédestre, vélo, kayak, raquettes, ski de fond)</a:t>
            </a:r>
          </a:p>
          <a:p>
            <a:pPr marL="533400" indent="-533400" eaLnBrk="1" hangingPunct="1">
              <a:spcBef>
                <a:spcPts val="575"/>
              </a:spcBef>
              <a:buNone/>
            </a:pPr>
            <a:r>
              <a:rPr lang="fr-FR" sz="1200" dirty="0"/>
              <a:t>        			  </a:t>
            </a:r>
            <a:r>
              <a:rPr lang="fr-FR" sz="1200" dirty="0">
                <a:solidFill>
                  <a:srgbClr val="FF0000"/>
                </a:solidFill>
              </a:rPr>
              <a:t>Activités sociales </a:t>
            </a:r>
            <a:r>
              <a:rPr lang="fr-FR" sz="1200" dirty="0"/>
              <a:t>( diner de Noël, cabane à sucre)</a:t>
            </a:r>
          </a:p>
          <a:p>
            <a:pPr marL="533400" indent="-533400" eaLnBrk="1" hangingPunct="1">
              <a:spcBef>
                <a:spcPts val="575"/>
              </a:spcBef>
              <a:buFont typeface="Wingdings 2" pitchFamily="18" charset="2"/>
              <a:buChar char=""/>
            </a:pPr>
            <a:r>
              <a:rPr lang="fr-FR" sz="1200" b="1" dirty="0"/>
              <a:t>Proportion de membres annuels et sessions</a:t>
            </a:r>
          </a:p>
          <a:p>
            <a:pPr marL="533400" indent="-533400" eaLnBrk="1" hangingPunct="1">
              <a:spcBef>
                <a:spcPts val="575"/>
              </a:spcBef>
              <a:buFont typeface="Wingdings 2" pitchFamily="18" charset="2"/>
              <a:buChar char=""/>
            </a:pPr>
            <a:r>
              <a:rPr lang="fr-FR" sz="1200" b="1" dirty="0"/>
              <a:t>Répartition d’âge</a:t>
            </a:r>
          </a:p>
          <a:p>
            <a:pPr marL="533400" indent="-533400" eaLnBrk="1" hangingPunct="1">
              <a:spcBef>
                <a:spcPts val="575"/>
              </a:spcBef>
              <a:buFont typeface="Wingdings 2" pitchFamily="18" charset="2"/>
              <a:buChar char=""/>
            </a:pPr>
            <a:r>
              <a:rPr lang="fr-FR" sz="1200" b="1" dirty="0"/>
              <a:t>Répartition selon le sexe</a:t>
            </a:r>
          </a:p>
          <a:p>
            <a:pPr marL="533400" indent="-533400" eaLnBrk="1" hangingPunct="1">
              <a:spcBef>
                <a:spcPts val="575"/>
              </a:spcBef>
              <a:buFont typeface="Wingdings 2" pitchFamily="18" charset="2"/>
              <a:buChar char=""/>
            </a:pPr>
            <a:r>
              <a:rPr lang="fr-FR" sz="1200" b="1" dirty="0"/>
              <a:t>Présentation du personnel</a:t>
            </a:r>
          </a:p>
          <a:p>
            <a:pPr marL="533400" indent="-533400" eaLnBrk="1" hangingPunct="1">
              <a:spcBef>
                <a:spcPts val="575"/>
              </a:spcBef>
              <a:buFont typeface="Wingdings 2" pitchFamily="18" charset="2"/>
              <a:buChar char=""/>
            </a:pPr>
            <a:r>
              <a:rPr lang="fr-FR" sz="1200" b="1" dirty="0"/>
              <a:t>Conclusion</a:t>
            </a:r>
          </a:p>
          <a:p>
            <a:pPr marL="533400" indent="-533400" eaLnBrk="1" hangingPunct="1">
              <a:spcBef>
                <a:spcPts val="575"/>
              </a:spcBef>
              <a:buFont typeface="Wingdings 2" pitchFamily="18" charset="2"/>
              <a:buChar char=""/>
            </a:pPr>
            <a:endParaRPr lang="fr-FR" sz="2400" dirty="0"/>
          </a:p>
          <a:p>
            <a:pPr marL="533400" indent="-533400" eaLnBrk="1" hangingPunct="1">
              <a:spcBef>
                <a:spcPts val="575"/>
              </a:spcBef>
              <a:buFont typeface="Wingdings" pitchFamily="2" charset="2"/>
              <a:buNone/>
            </a:pPr>
            <a:endParaRPr lang="fr-FR" sz="2400" dirty="0"/>
          </a:p>
          <a:p>
            <a:pPr marL="533400" indent="-533400" eaLnBrk="1" hangingPunct="1">
              <a:spcBef>
                <a:spcPts val="575"/>
              </a:spcBef>
              <a:buFont typeface="Wingdings" pitchFamily="2" charset="2"/>
              <a:buNone/>
            </a:pPr>
            <a:endParaRPr lang="fr-FR" sz="2400" dirty="0"/>
          </a:p>
          <a:p>
            <a:pPr marL="533400" indent="-533400" eaLnBrk="1" hangingPunct="1">
              <a:spcBef>
                <a:spcPts val="575"/>
              </a:spcBef>
              <a:buFont typeface="Wingdings" pitchFamily="2" charset="2"/>
              <a:buNone/>
            </a:pPr>
            <a:endParaRPr lang="fr-FR" sz="2400" dirty="0"/>
          </a:p>
          <a:p>
            <a:pPr marL="533400" indent="-533400" eaLnBrk="1" hangingPunct="1">
              <a:spcBef>
                <a:spcPts val="575"/>
              </a:spcBef>
              <a:buFont typeface="Wingdings" pitchFamily="2" charset="2"/>
              <a:buNone/>
            </a:pPr>
            <a:endParaRPr lang="fr-FR" sz="2400" dirty="0"/>
          </a:p>
          <a:p>
            <a:pPr marL="533400" indent="-533400" eaLnBrk="1" hangingPunct="1">
              <a:spcBef>
                <a:spcPts val="575"/>
              </a:spcBef>
              <a:buFont typeface="Wingdings" pitchFamily="2" charset="2"/>
              <a:buNone/>
            </a:pPr>
            <a:endParaRPr lang="fr-FR" sz="2400" dirty="0"/>
          </a:p>
          <a:p>
            <a:pPr marL="533400" indent="-533400" eaLnBrk="1" hangingPunct="1">
              <a:spcBef>
                <a:spcPts val="575"/>
              </a:spcBef>
              <a:buFont typeface="Wingdings" pitchFamily="2" charset="2"/>
              <a:buNone/>
            </a:pPr>
            <a:endParaRPr lang="fr-FR" sz="2400" dirty="0"/>
          </a:p>
          <a:p>
            <a:pPr marL="533400" indent="-533400" eaLnBrk="1" hangingPunct="1">
              <a:spcBef>
                <a:spcPts val="575"/>
              </a:spcBef>
              <a:buFont typeface="Wingdings" pitchFamily="2" charset="2"/>
              <a:buNone/>
            </a:pPr>
            <a:endParaRPr lang="fr-FR" sz="2400" dirty="0"/>
          </a:p>
        </p:txBody>
      </p:sp>
      <p:sp>
        <p:nvSpPr>
          <p:cNvPr id="13315" name="Espace réservé du pied de page 4"/>
          <p:cNvSpPr>
            <a:spLocks noGrp="1"/>
          </p:cNvSpPr>
          <p:nvPr>
            <p:ph type="ftr" sz="quarter" idx="11"/>
          </p:nvPr>
        </p:nvSpPr>
        <p:spPr bwMode="auto">
          <a:ln>
            <a:miter lim="800000"/>
            <a:headEnd/>
            <a:tailEnd/>
          </a:ln>
        </p:spPr>
        <p:txBody>
          <a:bodyPr wrap="square" numCol="1" compatLnSpc="1">
            <a:prstTxWarp prst="textNoShape">
              <a:avLst/>
            </a:prstTxWarp>
          </a:bodyPr>
          <a:lstStyle/>
          <a:p>
            <a:pPr>
              <a:defRPr/>
            </a:pPr>
            <a:r>
              <a:rPr lang="fr-FR" dirty="0"/>
              <a:t>Rapport 2022-2023</a:t>
            </a:r>
          </a:p>
        </p:txBody>
      </p:sp>
      <p:sp>
        <p:nvSpPr>
          <p:cNvPr id="7" name="Espace réservé du numéro de diapositive 5"/>
          <p:cNvSpPr>
            <a:spLocks noGrp="1"/>
          </p:cNvSpPr>
          <p:nvPr>
            <p:ph type="sldNum" sz="quarter" idx="12"/>
          </p:nvPr>
        </p:nvSpPr>
        <p:spPr/>
        <p:txBody>
          <a:bodyPr>
            <a:normAutofit/>
          </a:bodyPr>
          <a:lstStyle/>
          <a:p>
            <a:pPr>
              <a:defRPr/>
            </a:pPr>
            <a:fld id="{EA230DBD-B993-459A-8265-0B532DA42EA9}" type="slidenum">
              <a:rPr lang="fr-FR"/>
              <a:pPr>
                <a:defRPr/>
              </a:pPr>
              <a:t>3</a:t>
            </a:fld>
            <a:endParaRPr lang="fr-FR"/>
          </a:p>
        </p:txBody>
      </p:sp>
    </p:spTree>
  </p:cSld>
  <p:clrMapOvr>
    <a:masterClrMapping/>
  </p:clrMapOvr>
  <p:transition>
    <p:cut/>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051" name="Titre 1"/>
          <p:cNvSpPr>
            <a:spLocks noGrp="1"/>
          </p:cNvSpPr>
          <p:nvPr>
            <p:ph type="title"/>
          </p:nvPr>
        </p:nvSpPr>
        <p:spPr>
          <a:xfrm>
            <a:off x="428625" y="115888"/>
            <a:ext cx="8486775" cy="1656928"/>
          </a:xfrm>
          <a:solidFill>
            <a:srgbClr val="FF0000"/>
          </a:solidFill>
        </p:spPr>
        <p:txBody>
          <a:bodyPr/>
          <a:lstStyle/>
          <a:p>
            <a:pPr eaLnBrk="1" hangingPunct="1"/>
            <a:r>
              <a:rPr lang="fr-CA" sz="3200" dirty="0"/>
              <a:t>Dénombrement  des inscriptions (affiliations sessions et annuelle) pour les activités de mise en forme</a:t>
            </a:r>
          </a:p>
        </p:txBody>
      </p:sp>
      <p:graphicFrame>
        <p:nvGraphicFramePr>
          <p:cNvPr id="6" name="Espace réservé du contenu 5"/>
          <p:cNvGraphicFramePr>
            <a:graphicFrameLocks noGrp="1"/>
          </p:cNvGraphicFramePr>
          <p:nvPr>
            <p:ph idx="1"/>
            <p:extLst>
              <p:ext uri="{D42A27DB-BD31-4B8C-83A1-F6EECF244321}">
                <p14:modId xmlns:p14="http://schemas.microsoft.com/office/powerpoint/2010/main" val="1479848587"/>
              </p:ext>
            </p:extLst>
          </p:nvPr>
        </p:nvGraphicFramePr>
        <p:xfrm>
          <a:off x="683568" y="1634769"/>
          <a:ext cx="7526337" cy="4374356"/>
        </p:xfrm>
        <a:graphic>
          <a:graphicData uri="http://schemas.openxmlformats.org/drawingml/2006/chart">
            <c:chart xmlns:c="http://schemas.openxmlformats.org/drawingml/2006/chart" xmlns:r="http://schemas.openxmlformats.org/officeDocument/2006/relationships" r:id="rId3"/>
          </a:graphicData>
        </a:graphic>
      </p:graphicFrame>
      <p:sp>
        <p:nvSpPr>
          <p:cNvPr id="1028" name="Espace réservé du pied de page 3"/>
          <p:cNvSpPr>
            <a:spLocks noGrp="1"/>
          </p:cNvSpPr>
          <p:nvPr>
            <p:ph type="ftr" sz="quarter" idx="11"/>
          </p:nvPr>
        </p:nvSpPr>
        <p:spPr bwMode="auto">
          <a:ln>
            <a:miter lim="800000"/>
            <a:headEnd/>
            <a:tailEnd/>
          </a:ln>
        </p:spPr>
        <p:txBody>
          <a:bodyPr wrap="square" numCol="1" compatLnSpc="1">
            <a:prstTxWarp prst="textNoShape">
              <a:avLst/>
            </a:prstTxWarp>
          </a:bodyPr>
          <a:lstStyle/>
          <a:p>
            <a:pPr>
              <a:defRPr/>
            </a:pPr>
            <a:r>
              <a:rPr lang="fr-FR" dirty="0"/>
              <a:t>Rapport 2022-2023 </a:t>
            </a:r>
          </a:p>
        </p:txBody>
      </p:sp>
      <p:sp>
        <p:nvSpPr>
          <p:cNvPr id="5" name="Espace réservé du numéro de diapositive 4"/>
          <p:cNvSpPr>
            <a:spLocks noGrp="1"/>
          </p:cNvSpPr>
          <p:nvPr>
            <p:ph type="sldNum" sz="quarter" idx="12"/>
          </p:nvPr>
        </p:nvSpPr>
        <p:spPr/>
        <p:txBody>
          <a:bodyPr>
            <a:normAutofit/>
          </a:bodyPr>
          <a:lstStyle/>
          <a:p>
            <a:pPr>
              <a:defRPr/>
            </a:pPr>
            <a:fld id="{97B5126A-C54D-47AC-8CE7-DB0454D89B6B}" type="slidenum">
              <a:rPr lang="fr-FR"/>
              <a:pPr>
                <a:defRPr/>
              </a:pPr>
              <a:t>4</a:t>
            </a:fld>
            <a:endParaRPr lang="fr-F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29FF0F6-62C3-4C13-A19B-A6BBB8216CF4}"/>
              </a:ext>
            </a:extLst>
          </p:cNvPr>
          <p:cNvSpPr>
            <a:spLocks noGrp="1"/>
          </p:cNvSpPr>
          <p:nvPr>
            <p:ph type="title"/>
          </p:nvPr>
        </p:nvSpPr>
        <p:spPr>
          <a:xfrm>
            <a:off x="457200" y="274638"/>
            <a:ext cx="8229600" cy="1143000"/>
          </a:xfrm>
          <a:solidFill>
            <a:srgbClr val="FF0000"/>
          </a:solidFill>
        </p:spPr>
        <p:txBody>
          <a:bodyPr/>
          <a:lstStyle/>
          <a:p>
            <a:r>
              <a:rPr lang="fr-CA" dirty="0"/>
              <a:t>Nombre total d’inscriptions aux activités</a:t>
            </a:r>
          </a:p>
        </p:txBody>
      </p:sp>
      <p:graphicFrame>
        <p:nvGraphicFramePr>
          <p:cNvPr id="8" name="Espace réservé du contenu 7">
            <a:extLst>
              <a:ext uri="{FF2B5EF4-FFF2-40B4-BE49-F238E27FC236}">
                <a16:creationId xmlns:a16="http://schemas.microsoft.com/office/drawing/2014/main" id="{5A276B4D-6212-43E5-93FD-88AF50660C0D}"/>
              </a:ext>
            </a:extLst>
          </p:cNvPr>
          <p:cNvGraphicFramePr>
            <a:graphicFrameLocks noGrp="1"/>
          </p:cNvGraphicFramePr>
          <p:nvPr>
            <p:ph idx="1"/>
            <p:extLst>
              <p:ext uri="{D42A27DB-BD31-4B8C-83A1-F6EECF244321}">
                <p14:modId xmlns:p14="http://schemas.microsoft.com/office/powerpoint/2010/main" val="2882494422"/>
              </p:ext>
            </p:extLst>
          </p:nvPr>
        </p:nvGraphicFramePr>
        <p:xfrm>
          <a:off x="446233" y="1623847"/>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4" name="Espace réservé du pied de page 3">
            <a:extLst>
              <a:ext uri="{FF2B5EF4-FFF2-40B4-BE49-F238E27FC236}">
                <a16:creationId xmlns:a16="http://schemas.microsoft.com/office/drawing/2014/main" id="{E89D999B-DAB3-45D6-B215-37E81451BA21}"/>
              </a:ext>
            </a:extLst>
          </p:cNvPr>
          <p:cNvSpPr>
            <a:spLocks noGrp="1"/>
          </p:cNvSpPr>
          <p:nvPr>
            <p:ph type="ftr" sz="quarter" idx="11"/>
          </p:nvPr>
        </p:nvSpPr>
        <p:spPr/>
        <p:txBody>
          <a:bodyPr/>
          <a:lstStyle/>
          <a:p>
            <a:pPr>
              <a:defRPr/>
            </a:pPr>
            <a:r>
              <a:rPr lang="fr-CA" dirty="0"/>
              <a:t>Rapport 2022-2023 </a:t>
            </a:r>
          </a:p>
        </p:txBody>
      </p:sp>
      <p:sp>
        <p:nvSpPr>
          <p:cNvPr id="5" name="Espace réservé du numéro de diapositive 4">
            <a:extLst>
              <a:ext uri="{FF2B5EF4-FFF2-40B4-BE49-F238E27FC236}">
                <a16:creationId xmlns:a16="http://schemas.microsoft.com/office/drawing/2014/main" id="{87A56B94-7863-4C70-9E37-1075CC67393C}"/>
              </a:ext>
            </a:extLst>
          </p:cNvPr>
          <p:cNvSpPr>
            <a:spLocks noGrp="1"/>
          </p:cNvSpPr>
          <p:nvPr>
            <p:ph type="sldNum" sz="quarter" idx="12"/>
          </p:nvPr>
        </p:nvSpPr>
        <p:spPr/>
        <p:txBody>
          <a:bodyPr/>
          <a:lstStyle/>
          <a:p>
            <a:pPr>
              <a:defRPr/>
            </a:pPr>
            <a:fld id="{0C5543BE-C79E-4E1A-AC9E-10AE636DBD7D}" type="slidenum">
              <a:rPr lang="fr-CA" smtClean="0"/>
              <a:pPr>
                <a:defRPr/>
              </a:pPr>
              <a:t>5</a:t>
            </a:fld>
            <a:endParaRPr lang="fr-CA"/>
          </a:p>
        </p:txBody>
      </p:sp>
    </p:spTree>
    <p:extLst>
      <p:ext uri="{BB962C8B-B14F-4D97-AF65-F5344CB8AC3E}">
        <p14:creationId xmlns:p14="http://schemas.microsoft.com/office/powerpoint/2010/main" val="2087016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0000"/>
          </a:solidFill>
        </p:spPr>
        <p:style>
          <a:lnRef idx="2">
            <a:schemeClr val="dk1">
              <a:shade val="50000"/>
            </a:schemeClr>
          </a:lnRef>
          <a:fillRef idx="1">
            <a:schemeClr val="dk1"/>
          </a:fillRef>
          <a:effectRef idx="0">
            <a:schemeClr val="dk1"/>
          </a:effectRef>
          <a:fontRef idx="minor">
            <a:schemeClr val="lt1"/>
          </a:fontRef>
        </p:style>
        <p:txBody>
          <a:bodyPr/>
          <a:lstStyle/>
          <a:p>
            <a:r>
              <a:rPr lang="fr-CA" dirty="0">
                <a:solidFill>
                  <a:schemeClr val="tx1"/>
                </a:solidFill>
              </a:rPr>
              <a:t>Ventilation des inscriptions</a:t>
            </a:r>
          </a:p>
        </p:txBody>
      </p:sp>
      <p:graphicFrame>
        <p:nvGraphicFramePr>
          <p:cNvPr id="6" name="Espace réservé du contenu 5"/>
          <p:cNvGraphicFramePr>
            <a:graphicFrameLocks noGrp="1"/>
          </p:cNvGraphicFramePr>
          <p:nvPr>
            <p:ph idx="1"/>
            <p:extLst>
              <p:ext uri="{D42A27DB-BD31-4B8C-83A1-F6EECF244321}">
                <p14:modId xmlns:p14="http://schemas.microsoft.com/office/powerpoint/2010/main" val="3839586256"/>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4" name="Espace réservé du pied de page 3"/>
          <p:cNvSpPr>
            <a:spLocks noGrp="1"/>
          </p:cNvSpPr>
          <p:nvPr>
            <p:ph type="ftr" sz="quarter" idx="11"/>
          </p:nvPr>
        </p:nvSpPr>
        <p:spPr/>
        <p:txBody>
          <a:bodyPr/>
          <a:lstStyle/>
          <a:p>
            <a:pPr>
              <a:defRPr/>
            </a:pPr>
            <a:r>
              <a:rPr lang="fr-CA" dirty="0"/>
              <a:t>Rapport 2022-2023 </a:t>
            </a:r>
          </a:p>
        </p:txBody>
      </p:sp>
      <p:sp>
        <p:nvSpPr>
          <p:cNvPr id="5" name="Espace réservé du numéro de diapositive 4"/>
          <p:cNvSpPr>
            <a:spLocks noGrp="1"/>
          </p:cNvSpPr>
          <p:nvPr>
            <p:ph type="sldNum" sz="quarter" idx="12"/>
          </p:nvPr>
        </p:nvSpPr>
        <p:spPr/>
        <p:txBody>
          <a:bodyPr/>
          <a:lstStyle/>
          <a:p>
            <a:pPr>
              <a:defRPr/>
            </a:pPr>
            <a:fld id="{0C5543BE-C79E-4E1A-AC9E-10AE636DBD7D}" type="slidenum">
              <a:rPr lang="fr-CA" smtClean="0"/>
              <a:pPr>
                <a:defRPr/>
              </a:pPr>
              <a:t>6</a:t>
            </a:fld>
            <a:endParaRPr lang="fr-CA"/>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3" name="Titre 1"/>
          <p:cNvSpPr>
            <a:spLocks noGrp="1"/>
          </p:cNvSpPr>
          <p:nvPr>
            <p:ph type="title"/>
          </p:nvPr>
        </p:nvSpPr>
        <p:spPr>
          <a:xfrm>
            <a:off x="480219" y="476672"/>
            <a:ext cx="8183562" cy="936625"/>
          </a:xfrm>
          <a:solidFill>
            <a:srgbClr val="FF0000"/>
          </a:solidFill>
          <a:ln>
            <a:solidFill>
              <a:schemeClr val="accent1"/>
            </a:solidFill>
          </a:ln>
        </p:spPr>
        <p:txBody>
          <a:bodyPr rtlCol="0">
            <a:noAutofit/>
          </a:bodyPr>
          <a:lstStyle/>
          <a:p>
            <a:pPr eaLnBrk="1" fontAlgn="auto" hangingPunct="1">
              <a:spcAft>
                <a:spcPts val="0"/>
              </a:spcAft>
              <a:defRPr/>
            </a:pPr>
            <a:br>
              <a:rPr lang="en-CA" dirty="0"/>
            </a:br>
            <a:r>
              <a:rPr lang="en-CA" dirty="0" err="1"/>
              <a:t>Répartition</a:t>
            </a:r>
            <a:r>
              <a:rPr lang="en-CA" dirty="0"/>
              <a:t> </a:t>
            </a:r>
            <a:r>
              <a:rPr lang="en-CA" dirty="0" err="1"/>
              <a:t>d’âge</a:t>
            </a:r>
            <a:r>
              <a:rPr lang="en-CA" dirty="0"/>
              <a:t> des </a:t>
            </a:r>
            <a:r>
              <a:rPr lang="en-CA" dirty="0" err="1"/>
              <a:t>membres</a:t>
            </a:r>
            <a:br>
              <a:rPr lang="en-CA" dirty="0"/>
            </a:br>
            <a:endParaRPr lang="fr-CA" dirty="0"/>
          </a:p>
        </p:txBody>
      </p:sp>
      <p:graphicFrame>
        <p:nvGraphicFramePr>
          <p:cNvPr id="6" name="Espace réservé du contenu 3"/>
          <p:cNvGraphicFramePr>
            <a:graphicFrameLocks noGrp="1"/>
          </p:cNvGraphicFramePr>
          <p:nvPr>
            <p:ph idx="1"/>
            <p:extLst>
              <p:ext uri="{D42A27DB-BD31-4B8C-83A1-F6EECF244321}">
                <p14:modId xmlns:p14="http://schemas.microsoft.com/office/powerpoint/2010/main" val="575974094"/>
              </p:ext>
            </p:extLst>
          </p:nvPr>
        </p:nvGraphicFramePr>
        <p:xfrm>
          <a:off x="4420749" y="1995479"/>
          <a:ext cx="4320480" cy="4104456"/>
        </p:xfrm>
        <a:graphic>
          <a:graphicData uri="http://schemas.openxmlformats.org/drawingml/2006/chart">
            <c:chart xmlns:c="http://schemas.openxmlformats.org/drawingml/2006/chart" xmlns:r="http://schemas.openxmlformats.org/officeDocument/2006/relationships" r:id="rId3"/>
          </a:graphicData>
        </a:graphic>
      </p:graphicFrame>
      <p:sp>
        <p:nvSpPr>
          <p:cNvPr id="5124" name="Espace réservé du pied de page 5"/>
          <p:cNvSpPr>
            <a:spLocks noGrp="1"/>
          </p:cNvSpPr>
          <p:nvPr>
            <p:ph type="ftr" sz="quarter" idx="11"/>
          </p:nvPr>
        </p:nvSpPr>
        <p:spPr bwMode="auto">
          <a:ln>
            <a:miter lim="800000"/>
            <a:headEnd/>
            <a:tailEnd/>
          </a:ln>
        </p:spPr>
        <p:txBody>
          <a:bodyPr wrap="square" numCol="1" compatLnSpc="1">
            <a:prstTxWarp prst="textNoShape">
              <a:avLst/>
            </a:prstTxWarp>
          </a:bodyPr>
          <a:lstStyle/>
          <a:p>
            <a:pPr>
              <a:defRPr/>
            </a:pPr>
            <a:r>
              <a:rPr lang="fr-CA" dirty="0"/>
              <a:t>Rapport 2022-2023</a:t>
            </a:r>
          </a:p>
        </p:txBody>
      </p:sp>
      <p:sp>
        <p:nvSpPr>
          <p:cNvPr id="5" name="Espace réservé du numéro de diapositive 4"/>
          <p:cNvSpPr>
            <a:spLocks noGrp="1"/>
          </p:cNvSpPr>
          <p:nvPr>
            <p:ph type="sldNum" sz="quarter" idx="12"/>
          </p:nvPr>
        </p:nvSpPr>
        <p:spPr>
          <a:xfrm>
            <a:off x="6607629" y="6270624"/>
            <a:ext cx="2133600" cy="365125"/>
          </a:xfrm>
        </p:spPr>
        <p:txBody>
          <a:bodyPr/>
          <a:lstStyle/>
          <a:p>
            <a:pPr>
              <a:defRPr/>
            </a:pPr>
            <a:fld id="{CBF47B70-2867-49FF-BC51-0C0F25667CB1}" type="slidenum">
              <a:rPr lang="fr-CA"/>
              <a:pPr>
                <a:defRPr/>
              </a:pPr>
              <a:t>7</a:t>
            </a:fld>
            <a:endParaRPr lang="fr-CA"/>
          </a:p>
        </p:txBody>
      </p:sp>
      <p:graphicFrame>
        <p:nvGraphicFramePr>
          <p:cNvPr id="7" name="Graphique 6"/>
          <p:cNvGraphicFramePr/>
          <p:nvPr>
            <p:extLst>
              <p:ext uri="{D42A27DB-BD31-4B8C-83A1-F6EECF244321}">
                <p14:modId xmlns:p14="http://schemas.microsoft.com/office/powerpoint/2010/main" val="3477552213"/>
              </p:ext>
            </p:extLst>
          </p:nvPr>
        </p:nvGraphicFramePr>
        <p:xfrm>
          <a:off x="427556" y="1995479"/>
          <a:ext cx="3960440" cy="4104456"/>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0000"/>
          </a:solidFill>
        </p:spPr>
        <p:txBody>
          <a:bodyPr/>
          <a:lstStyle/>
          <a:p>
            <a:r>
              <a:rPr lang="fr-CA" dirty="0"/>
              <a:t>Répartition selon le sexe</a:t>
            </a:r>
          </a:p>
        </p:txBody>
      </p:sp>
      <p:graphicFrame>
        <p:nvGraphicFramePr>
          <p:cNvPr id="6" name="Espace réservé du contenu 5"/>
          <p:cNvGraphicFramePr>
            <a:graphicFrameLocks noGrp="1"/>
          </p:cNvGraphicFramePr>
          <p:nvPr>
            <p:ph idx="1"/>
            <p:extLst>
              <p:ext uri="{D42A27DB-BD31-4B8C-83A1-F6EECF244321}">
                <p14:modId xmlns:p14="http://schemas.microsoft.com/office/powerpoint/2010/main" val="544386112"/>
              </p:ext>
            </p:extLst>
          </p:nvPr>
        </p:nvGraphicFramePr>
        <p:xfrm>
          <a:off x="4608984" y="1885562"/>
          <a:ext cx="3888432" cy="3312368"/>
        </p:xfrm>
        <a:graphic>
          <a:graphicData uri="http://schemas.openxmlformats.org/drawingml/2006/chart">
            <c:chart xmlns:c="http://schemas.openxmlformats.org/drawingml/2006/chart" xmlns:r="http://schemas.openxmlformats.org/officeDocument/2006/relationships" r:id="rId2"/>
          </a:graphicData>
        </a:graphic>
      </p:graphicFrame>
      <p:sp>
        <p:nvSpPr>
          <p:cNvPr id="4" name="Espace réservé du pied de page 3"/>
          <p:cNvSpPr>
            <a:spLocks noGrp="1"/>
          </p:cNvSpPr>
          <p:nvPr>
            <p:ph type="ftr" sz="quarter" idx="11"/>
          </p:nvPr>
        </p:nvSpPr>
        <p:spPr/>
        <p:txBody>
          <a:bodyPr/>
          <a:lstStyle/>
          <a:p>
            <a:pPr>
              <a:defRPr/>
            </a:pPr>
            <a:r>
              <a:rPr lang="fr-CA" dirty="0"/>
              <a:t>Rapport 2022-2023</a:t>
            </a:r>
          </a:p>
        </p:txBody>
      </p:sp>
      <p:sp>
        <p:nvSpPr>
          <p:cNvPr id="5" name="Espace réservé du numéro de diapositive 4"/>
          <p:cNvSpPr>
            <a:spLocks noGrp="1"/>
          </p:cNvSpPr>
          <p:nvPr>
            <p:ph type="sldNum" sz="quarter" idx="12"/>
          </p:nvPr>
        </p:nvSpPr>
        <p:spPr/>
        <p:txBody>
          <a:bodyPr/>
          <a:lstStyle/>
          <a:p>
            <a:pPr>
              <a:defRPr/>
            </a:pPr>
            <a:fld id="{0C5543BE-C79E-4E1A-AC9E-10AE636DBD7D}" type="slidenum">
              <a:rPr lang="fr-CA" smtClean="0"/>
              <a:pPr>
                <a:defRPr/>
              </a:pPr>
              <a:t>8</a:t>
            </a:fld>
            <a:endParaRPr lang="fr-CA"/>
          </a:p>
        </p:txBody>
      </p:sp>
      <p:graphicFrame>
        <p:nvGraphicFramePr>
          <p:cNvPr id="7" name="Graphique 6"/>
          <p:cNvGraphicFramePr/>
          <p:nvPr>
            <p:extLst>
              <p:ext uri="{D42A27DB-BD31-4B8C-83A1-F6EECF244321}">
                <p14:modId xmlns:p14="http://schemas.microsoft.com/office/powerpoint/2010/main" val="1040469070"/>
              </p:ext>
            </p:extLst>
          </p:nvPr>
        </p:nvGraphicFramePr>
        <p:xfrm>
          <a:off x="899592" y="1916832"/>
          <a:ext cx="2952328" cy="331236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re 1"/>
          <p:cNvSpPr>
            <a:spLocks noGrp="1"/>
          </p:cNvSpPr>
          <p:nvPr>
            <p:ph type="title"/>
          </p:nvPr>
        </p:nvSpPr>
        <p:spPr>
          <a:xfrm>
            <a:off x="364394" y="424087"/>
            <a:ext cx="8461250" cy="1440011"/>
          </a:xfrm>
          <a:solidFill>
            <a:srgbClr val="FF0000"/>
          </a:solidFill>
        </p:spPr>
        <p:txBody>
          <a:bodyPr/>
          <a:lstStyle/>
          <a:p>
            <a:pPr eaLnBrk="1" hangingPunct="1"/>
            <a:r>
              <a:rPr lang="en-CA" sz="4000" dirty="0"/>
              <a:t>Personne plus </a:t>
            </a:r>
            <a:r>
              <a:rPr lang="en-CA" sz="4000" dirty="0" err="1"/>
              <a:t>jeune</a:t>
            </a:r>
            <a:r>
              <a:rPr lang="en-CA" sz="4000" dirty="0"/>
              <a:t> et plus </a:t>
            </a:r>
            <a:r>
              <a:rPr lang="en-CA" sz="4000" dirty="0" err="1"/>
              <a:t>âgée</a:t>
            </a:r>
            <a:r>
              <a:rPr lang="en-CA" sz="4000" dirty="0"/>
              <a:t> de la population du Club </a:t>
            </a:r>
            <a:r>
              <a:rPr lang="en-CA" sz="4000" dirty="0" err="1"/>
              <a:t>en</a:t>
            </a:r>
            <a:r>
              <a:rPr lang="en-CA" sz="4000" dirty="0"/>
              <a:t> 2022-2023</a:t>
            </a:r>
            <a:endParaRPr lang="fr-CA" sz="4000" dirty="0"/>
          </a:p>
        </p:txBody>
      </p:sp>
      <p:sp>
        <p:nvSpPr>
          <p:cNvPr id="18435" name="Espace réservé du contenu 2"/>
          <p:cNvSpPr>
            <a:spLocks noGrp="1"/>
          </p:cNvSpPr>
          <p:nvPr>
            <p:ph idx="1"/>
          </p:nvPr>
        </p:nvSpPr>
        <p:spPr>
          <a:xfrm>
            <a:off x="503238" y="2095509"/>
            <a:ext cx="8183562" cy="1081310"/>
          </a:xfrm>
        </p:spPr>
        <p:txBody>
          <a:bodyPr/>
          <a:lstStyle/>
          <a:p>
            <a:pPr eaLnBrk="1" hangingPunct="1"/>
            <a:r>
              <a:rPr lang="en-CA" sz="2800" dirty="0"/>
              <a:t>Une femme </a:t>
            </a:r>
            <a:r>
              <a:rPr lang="en-CA" sz="2800" dirty="0" err="1"/>
              <a:t>âgée</a:t>
            </a:r>
            <a:r>
              <a:rPr lang="en-CA" sz="2800" dirty="0"/>
              <a:t> de 54 ans</a:t>
            </a:r>
          </a:p>
          <a:p>
            <a:pPr eaLnBrk="1" hangingPunct="1"/>
            <a:r>
              <a:rPr lang="en-CA" sz="2800" dirty="0"/>
              <a:t> Un homme </a:t>
            </a:r>
            <a:r>
              <a:rPr lang="en-CA" sz="2800" dirty="0" err="1"/>
              <a:t>âgé</a:t>
            </a:r>
            <a:r>
              <a:rPr lang="en-CA" sz="2800" dirty="0"/>
              <a:t> de 94 ans</a:t>
            </a:r>
            <a:endParaRPr lang="fr-CA" sz="2800" dirty="0"/>
          </a:p>
        </p:txBody>
      </p:sp>
      <p:sp>
        <p:nvSpPr>
          <p:cNvPr id="15363" name="Espace réservé du pied de page 4"/>
          <p:cNvSpPr>
            <a:spLocks noGrp="1"/>
          </p:cNvSpPr>
          <p:nvPr>
            <p:ph type="ftr" sz="quarter" idx="11"/>
          </p:nvPr>
        </p:nvSpPr>
        <p:spPr bwMode="auto">
          <a:ln>
            <a:miter lim="800000"/>
            <a:headEnd/>
            <a:tailEnd/>
          </a:ln>
        </p:spPr>
        <p:txBody>
          <a:bodyPr wrap="square" numCol="1" compatLnSpc="1">
            <a:prstTxWarp prst="textNoShape">
              <a:avLst/>
            </a:prstTxWarp>
          </a:bodyPr>
          <a:lstStyle/>
          <a:p>
            <a:pPr>
              <a:defRPr/>
            </a:pPr>
            <a:r>
              <a:rPr lang="fr-CA" dirty="0"/>
              <a:t>Rapport 2022-2023 </a:t>
            </a:r>
          </a:p>
        </p:txBody>
      </p:sp>
      <p:sp>
        <p:nvSpPr>
          <p:cNvPr id="4" name="Espace réservé du numéro de diapositive 3"/>
          <p:cNvSpPr>
            <a:spLocks noGrp="1"/>
          </p:cNvSpPr>
          <p:nvPr>
            <p:ph type="sldNum" sz="quarter" idx="12"/>
          </p:nvPr>
        </p:nvSpPr>
        <p:spPr/>
        <p:txBody>
          <a:bodyPr/>
          <a:lstStyle/>
          <a:p>
            <a:pPr>
              <a:defRPr/>
            </a:pPr>
            <a:fld id="{42A56380-CFED-4CF4-935E-14C9A0CCF502}" type="slidenum">
              <a:rPr lang="fr-CA"/>
              <a:pPr>
                <a:defRPr/>
              </a:pPr>
              <a:t>9</a:t>
            </a:fld>
            <a:endParaRPr lang="fr-CA" dirty="0"/>
          </a:p>
        </p:txBody>
      </p:sp>
      <p:sp>
        <p:nvSpPr>
          <p:cNvPr id="2" name="ZoneTexte 1">
            <a:extLst>
              <a:ext uri="{FF2B5EF4-FFF2-40B4-BE49-F238E27FC236}">
                <a16:creationId xmlns:a16="http://schemas.microsoft.com/office/drawing/2014/main" id="{F462BD69-AA90-0BAB-7672-A53D7FDD3EDB}"/>
              </a:ext>
            </a:extLst>
          </p:cNvPr>
          <p:cNvSpPr txBox="1"/>
          <p:nvPr/>
        </p:nvSpPr>
        <p:spPr>
          <a:xfrm>
            <a:off x="889247" y="4874655"/>
            <a:ext cx="8075240" cy="769441"/>
          </a:xfrm>
          <a:prstGeom prst="rect">
            <a:avLst/>
          </a:prstGeom>
          <a:noFill/>
        </p:spPr>
        <p:txBody>
          <a:bodyPr wrap="square" rtlCol="0">
            <a:spAutoFit/>
          </a:bodyPr>
          <a:lstStyle/>
          <a:p>
            <a:pPr algn="ctr"/>
            <a:r>
              <a:rPr lang="fr-CA" sz="4400" dirty="0"/>
              <a:t>70 ans</a:t>
            </a:r>
          </a:p>
        </p:txBody>
      </p:sp>
      <p:sp>
        <p:nvSpPr>
          <p:cNvPr id="7" name="ZoneTexte 6">
            <a:extLst>
              <a:ext uri="{FF2B5EF4-FFF2-40B4-BE49-F238E27FC236}">
                <a16:creationId xmlns:a16="http://schemas.microsoft.com/office/drawing/2014/main" id="{1846B654-C911-8494-FE53-E03BD7D7508F}"/>
              </a:ext>
            </a:extLst>
          </p:cNvPr>
          <p:cNvSpPr txBox="1"/>
          <p:nvPr/>
        </p:nvSpPr>
        <p:spPr>
          <a:xfrm>
            <a:off x="577936" y="3671794"/>
            <a:ext cx="8386551" cy="707886"/>
          </a:xfrm>
          <a:prstGeom prst="rect">
            <a:avLst/>
          </a:prstGeom>
          <a:noFill/>
        </p:spPr>
        <p:txBody>
          <a:bodyPr wrap="square" rtlCol="0">
            <a:spAutoFit/>
          </a:bodyPr>
          <a:lstStyle/>
          <a:p>
            <a:pPr algn="ctr"/>
            <a:r>
              <a:rPr lang="fr-CA" sz="4000" dirty="0">
                <a:highlight>
                  <a:srgbClr val="FF0000"/>
                </a:highlight>
                <a:latin typeface="Calibri" panose="020F0502020204030204" pitchFamily="34" charset="0"/>
                <a:ea typeface="Calibri" panose="020F0502020204030204" pitchFamily="34" charset="0"/>
                <a:cs typeface="Calibri" panose="020F0502020204030204" pitchFamily="34" charset="0"/>
              </a:rPr>
              <a:t>Moyenne d’âge en 2022-2023</a:t>
            </a: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6132</TotalTime>
  <Words>521</Words>
  <Application>Microsoft Office PowerPoint</Application>
  <PresentationFormat>Affichage à l'écran (4:3)</PresentationFormat>
  <Paragraphs>114</Paragraphs>
  <Slides>12</Slides>
  <Notes>9</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12</vt:i4>
      </vt:variant>
    </vt:vector>
  </HeadingPairs>
  <TitlesOfParts>
    <vt:vector size="17" baseType="lpstr">
      <vt:lpstr>Arial</vt:lpstr>
      <vt:lpstr>Calibri</vt:lpstr>
      <vt:lpstr>Wingdings</vt:lpstr>
      <vt:lpstr>Wingdings 2</vt:lpstr>
      <vt:lpstr>Thème Office</vt:lpstr>
      <vt:lpstr>Rapport de la direction générale</vt:lpstr>
      <vt:lpstr>Introduction</vt:lpstr>
      <vt:lpstr>Plan de présentation</vt:lpstr>
      <vt:lpstr>Dénombrement  des inscriptions (affiliations sessions et annuelle) pour les activités de mise en forme</vt:lpstr>
      <vt:lpstr>Nombre total d’inscriptions aux activités</vt:lpstr>
      <vt:lpstr>Ventilation des inscriptions</vt:lpstr>
      <vt:lpstr> Répartition d’âge des membres </vt:lpstr>
      <vt:lpstr>Répartition selon le sexe</vt:lpstr>
      <vt:lpstr>Personne plus jeune et plus âgée de la population du Club en 2022-2023</vt:lpstr>
      <vt:lpstr>  Présentation du personnel   2022-2023 </vt:lpstr>
      <vt:lpstr>             Mission du Club</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Rapport du directeur des activités</dc:title>
  <dc:creator>Richard</dc:creator>
  <cp:lastModifiedBy>info</cp:lastModifiedBy>
  <cp:revision>290</cp:revision>
  <cp:lastPrinted>2023-11-10T14:24:22Z</cp:lastPrinted>
  <dcterms:created xsi:type="dcterms:W3CDTF">2009-10-26T19:40:30Z</dcterms:created>
  <dcterms:modified xsi:type="dcterms:W3CDTF">2023-12-01T13:26:30Z</dcterms:modified>
</cp:coreProperties>
</file>